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media1.mov" ContentType="video/unknown"/>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media2.mov" ContentType="video/unknown"/>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media3.mov" ContentType="video/unknown"/>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7" name="Shape 97"/>
          <p:cNvSpPr/>
          <p:nvPr>
            <p:ph type="sldImg"/>
          </p:nvPr>
        </p:nvSpPr>
        <p:spPr>
          <a:xfrm>
            <a:off x="1143000" y="685800"/>
            <a:ext cx="4572000" cy="3429000"/>
          </a:xfrm>
          <a:prstGeom prst="rect">
            <a:avLst/>
          </a:prstGeom>
        </p:spPr>
        <p:txBody>
          <a:bodyPr/>
          <a:lstStyle/>
          <a:p>
            <a:pPr/>
          </a:p>
        </p:txBody>
      </p:sp>
      <p:sp>
        <p:nvSpPr>
          <p:cNvPr id="98" name="Shape 9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Shape 102"/>
          <p:cNvSpPr/>
          <p:nvPr>
            <p:ph type="sldImg"/>
          </p:nvPr>
        </p:nvSpPr>
        <p:spPr>
          <a:prstGeom prst="rect">
            <a:avLst/>
          </a:prstGeom>
        </p:spPr>
        <p:txBody>
          <a:bodyPr/>
          <a:lstStyle/>
          <a:p>
            <a:pPr/>
          </a:p>
        </p:txBody>
      </p:sp>
      <p:sp>
        <p:nvSpPr>
          <p:cNvPr id="103" name="Shape 103"/>
          <p:cNvSpPr/>
          <p:nvPr>
            <p:ph type="body" sz="quarter" idx="1"/>
          </p:nvPr>
        </p:nvSpPr>
        <p:spPr>
          <a:prstGeom prst="rect">
            <a:avLst/>
          </a:prstGeom>
        </p:spPr>
        <p:txBody>
          <a:bodyPr/>
          <a:lstStyle/>
          <a:p>
            <a:pPr/>
            <a:r>
              <a:t>Welcome to the workshop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So how do we fix science? We have an easy model to follow. During the age of exploration, navigators attempted to discover and document unknown corners of the world. This is exactly what scientists do.</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Think of Christopher Columbus as an example. When Columbus discovered the New World, he didn't return to Spain and justify his discovery with some type of logical test. Instead, he provided a map for other explorers to follow. If they followed the map and it led to where Columbus said it did, then the discovery spoke for itself. On the other hand, if they followed the map and it did not lead to where Columbus claimed, that too would speak for itself.</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Like Columbus, good scientists create maps for others to follow, not proofs. We are looking for real things that will speak for themselves, so long as we show others how to find them.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IMRAD is an agreed upon convention for making scientific work reproducible. Why is that important? Let's do a thought experiment.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IMRAD is an agreed upon convention for making scientific work reproducible. Why is that important? Let's do a thought experiment.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a:p>
        </p:txBody>
      </p:sp>
      <p:sp>
        <p:nvSpPr>
          <p:cNvPr id="343" name="Shape 343"/>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In many ways, scientists have always known this. Scientists have a very robust culture for making maps that lead from hypotheses to data. Many scientific articles comprise just this type of map. This system worked very well when data was nearly synonymous with conclusion.</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But in the age of data scientists, scientists must follow a chain of reasoning to get from the data to conclusions, and scientists do not provide good maps to lead others through this reasoning.</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Part of the difficulty is the number of things that a useable map would need to include. The map would need to include the data collected, the code used to analyze the data, the software used to run the code, and the reasoning that guided the whole process and interpreted the results.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Shape 107"/>
          <p:cNvSpPr/>
          <p:nvPr>
            <p:ph type="sldImg"/>
          </p:nvPr>
        </p:nvSpPr>
        <p:spPr>
          <a:prstGeom prst="rect">
            <a:avLst/>
          </a:prstGeom>
        </p:spPr>
        <p:txBody>
          <a:bodyPr/>
          <a:lstStyle/>
          <a:p>
            <a:pPr/>
          </a:p>
        </p:txBody>
      </p:sp>
      <p:sp>
        <p:nvSpPr>
          <p:cNvPr id="108" name="Shape 108"/>
          <p:cNvSpPr/>
          <p:nvPr>
            <p:ph type="body" sz="quarter" idx="1"/>
          </p:nvPr>
        </p:nvSpPr>
        <p:spPr>
          <a:prstGeom prst="rect">
            <a:avLst/>
          </a:prstGeom>
        </p:spPr>
        <p:txBody>
          <a:bodyPr/>
          <a:lstStyle/>
          <a:p>
            <a:pPr/>
            <a:r>
              <a:t>Welcome to the workshop</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We'll start with visualizing data. I need everyone to be able to visualize their data with confidence. This will make it easier to understand what we're doing when we start transforming data later in the workshop.</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pPr/>
            <a:r>
              <a:t>Raise your hand if you know what an R package is (do or skip the next slide according to the results)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Shape 607"/>
          <p:cNvSpPr/>
          <p:nvPr>
            <p:ph type="sldImg"/>
          </p:nvPr>
        </p:nvSpPr>
        <p:spPr>
          <a:prstGeom prst="rect">
            <a:avLst/>
          </a:prstGeom>
        </p:spPr>
        <p:txBody>
          <a:bodyPr/>
          <a:lstStyle/>
          <a:p>
            <a:pPr/>
          </a:p>
        </p:txBody>
      </p:sp>
      <p:sp>
        <p:nvSpPr>
          <p:cNvPr id="608" name="Shape 608"/>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pPr/>
            <a:r>
              <a:t>Okay. That was the longest you will hear me lecture all day! From here out, you guys take the lead. Now you know all the pre-requisite minutiae to get started. Let's start writing some code.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Shape 639"/>
          <p:cNvSpPr/>
          <p:nvPr>
            <p:ph type="sldImg"/>
          </p:nvPr>
        </p:nvSpPr>
        <p:spPr>
          <a:prstGeom prst="rect">
            <a:avLst/>
          </a:prstGeom>
        </p:spPr>
        <p:txBody>
          <a:bodyPr/>
          <a:lstStyle/>
          <a:p>
            <a:pPr/>
          </a:p>
        </p:txBody>
      </p:sp>
      <p:sp>
        <p:nvSpPr>
          <p:cNvPr id="640" name="Shape 640"/>
          <p:cNvSpPr/>
          <p:nvPr>
            <p:ph type="body" sz="quarter" idx="1"/>
          </p:nvPr>
        </p:nvSpPr>
        <p:spPr>
          <a:prstGeom prst="rect">
            <a:avLst/>
          </a:prstGeom>
        </p:spPr>
        <p:txBody>
          <a:bodyPr/>
          <a:lstStyle>
            <a:lvl1pPr defTabSz="457200">
              <a:lnSpc>
                <a:spcPct val="125000"/>
              </a:lnSpc>
              <a:defRPr sz="2400">
                <a:latin typeface="Avenir Roman"/>
                <a:ea typeface="Avenir Roman"/>
                <a:cs typeface="Avenir Roman"/>
                <a:sym typeface="Avenir Roman"/>
              </a:defRPr>
            </a:lvl1pPr>
          </a:lstStyle>
          <a:p>
            <a:pPr/>
            <a:r>
              <a:t>Raise your hand if you know what an R package is (do or skip the next slide according to the results)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Shape 671"/>
          <p:cNvSpPr/>
          <p:nvPr>
            <p:ph type="sldImg"/>
          </p:nvPr>
        </p:nvSpPr>
        <p:spPr>
          <a:prstGeom prst="rect">
            <a:avLst/>
          </a:prstGeom>
        </p:spPr>
        <p:txBody>
          <a:bodyPr/>
          <a:lstStyle/>
          <a:p>
            <a:pPr/>
          </a:p>
        </p:txBody>
      </p:sp>
      <p:sp>
        <p:nvSpPr>
          <p:cNvPr id="672" name="Shape 672"/>
          <p:cNvSpPr/>
          <p:nvPr>
            <p:ph type="body" sz="quarter" idx="1"/>
          </p:nvPr>
        </p:nvSpPr>
        <p:spPr>
          <a:prstGeom prst="rect">
            <a:avLst/>
          </a:prstGeom>
        </p:spPr>
        <p:txBody>
          <a:bodyPr/>
          <a:lstStyle/>
          <a:p>
            <a:pPr/>
            <a:r>
              <a:t>The R language contains thousands of functions, data sets, and help pages.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Shape 770"/>
          <p:cNvSpPr/>
          <p:nvPr>
            <p:ph type="sldImg"/>
          </p:nvPr>
        </p:nvSpPr>
        <p:spPr>
          <a:prstGeom prst="rect">
            <a:avLst/>
          </a:prstGeom>
        </p:spPr>
        <p:txBody>
          <a:bodyPr/>
          <a:lstStyle/>
          <a:p>
            <a:pPr/>
          </a:p>
        </p:txBody>
      </p:sp>
      <p:sp>
        <p:nvSpPr>
          <p:cNvPr id="771" name="Shape 771"/>
          <p:cNvSpPr/>
          <p:nvPr>
            <p:ph type="body" sz="quarter" idx="1"/>
          </p:nvPr>
        </p:nvSpPr>
        <p:spPr>
          <a:prstGeom prst="rect">
            <a:avLst/>
          </a:prstGeom>
        </p:spPr>
        <p:txBody>
          <a:bodyPr/>
          <a:lstStyle/>
          <a:p>
            <a:pPr/>
            <a:r>
              <a:t>But you don't get all of the functions, data sets and help pages, when you download R. Instead, R installs a core set known as "base 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8" name="Shape 908"/>
          <p:cNvSpPr/>
          <p:nvPr>
            <p:ph type="sldImg"/>
          </p:nvPr>
        </p:nvSpPr>
        <p:spPr>
          <a:prstGeom prst="rect">
            <a:avLst/>
          </a:prstGeom>
        </p:spPr>
        <p:txBody>
          <a:bodyPr/>
          <a:lstStyle/>
          <a:p>
            <a:pPr/>
          </a:p>
        </p:txBody>
      </p:sp>
      <p:sp>
        <p:nvSpPr>
          <p:cNvPr id="909" name="Shape 909"/>
          <p:cNvSpPr/>
          <p:nvPr>
            <p:ph type="body" sz="quarter" idx="1"/>
          </p:nvPr>
        </p:nvSpPr>
        <p:spPr>
          <a:prstGeom prst="rect">
            <a:avLst/>
          </a:prstGeom>
        </p:spPr>
        <p:txBody>
          <a:bodyPr/>
          <a:lstStyle/>
          <a:p>
            <a:pPr/>
            <a:r>
              <a:t>The other functions, data sets, and help pages are grouped into collections known as packages that you can choose to download or not download.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 name="Shape 913"/>
          <p:cNvSpPr/>
          <p:nvPr>
            <p:ph type="sldImg"/>
          </p:nvPr>
        </p:nvSpPr>
        <p:spPr>
          <a:prstGeom prst="rect">
            <a:avLst/>
          </a:prstGeom>
        </p:spPr>
        <p:txBody>
          <a:bodyPr/>
          <a:lstStyle/>
          <a:p>
            <a:pPr/>
          </a:p>
        </p:txBody>
      </p:sp>
      <p:sp>
        <p:nvSpPr>
          <p:cNvPr id="914" name="Shape 914"/>
          <p:cNvSpPr/>
          <p:nvPr>
            <p:ph type="body" sz="quarter" idx="1"/>
          </p:nvPr>
        </p:nvSpPr>
        <p:spPr>
          <a:prstGeom prst="rect">
            <a:avLst/>
          </a:prstGeom>
        </p:spPr>
        <p:txBody>
          <a:bodyPr/>
          <a:lstStyle/>
          <a:p>
            <a:pPr>
              <a:defRPr sz="2000"/>
            </a:pPr>
            <a:r>
              <a:t>Most R packages are stored on CRAN, alongside R. Think of them as optional extensions of the R language.</a:t>
            </a:r>
          </a:p>
          <a:p>
            <a:pPr>
              <a:defRPr sz="2000"/>
            </a:pPr>
          </a:p>
          <a:p>
            <a:pPr>
              <a:defRPr sz="2000"/>
            </a:pPr>
            <a:r>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br/>
            <a:r>
              <a:t>Second, it makes it very easy to extend R. If you'd like to add new functions for R users to use, all you need to do is write a package. As of yesterday, there were 12,000 R packages.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Shape 920"/>
          <p:cNvSpPr/>
          <p:nvPr>
            <p:ph type="sldImg"/>
          </p:nvPr>
        </p:nvSpPr>
        <p:spPr>
          <a:prstGeom prst="rect">
            <a:avLst/>
          </a:prstGeom>
        </p:spPr>
        <p:txBody>
          <a:bodyPr/>
          <a:lstStyle/>
          <a:p>
            <a:pPr/>
          </a:p>
        </p:txBody>
      </p:sp>
      <p:sp>
        <p:nvSpPr>
          <p:cNvPr id="921" name="Shape 921"/>
          <p:cNvSpPr/>
          <p:nvPr>
            <p:ph type="body" sz="quarter" idx="1"/>
          </p:nvPr>
        </p:nvSpPr>
        <p:spPr>
          <a:prstGeom prst="rect">
            <a:avLst/>
          </a:prstGeom>
        </p:spPr>
        <p:txBody>
          <a:bodyPr/>
          <a:lstStyle/>
          <a:p>
            <a:pPr>
              <a:defRPr sz="2000"/>
            </a:pPr>
            <a:r>
              <a:t>Most R packages are stored on CRAN, alongside R. Think of them as optional extensions of the R language.</a:t>
            </a:r>
          </a:p>
          <a:p>
            <a:pPr>
              <a:defRPr sz="2000"/>
            </a:pPr>
          </a:p>
          <a:p>
            <a:pPr>
              <a:defRPr sz="2000"/>
            </a:pPr>
            <a:r>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br/>
            <a:r>
              <a:t>Second, it makes it very easy to extend R. If you'd like to add new functions for R users to use, all you need to do is write a package. As of yesterday, there were 12,000 R packages.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a:p>
        </p:txBody>
      </p:sp>
      <p:sp>
        <p:nvSpPr>
          <p:cNvPr id="115" name="Shape 115"/>
          <p:cNvSpPr/>
          <p:nvPr>
            <p:ph type="body" sz="quarter" idx="1"/>
          </p:nvPr>
        </p:nvSpPr>
        <p:spPr>
          <a:prstGeom prst="rect">
            <a:avLst/>
          </a:prstGeom>
        </p:spPr>
        <p:txBody>
          <a:bodyPr/>
          <a:lstStyle>
            <a:lvl1pPr defTabSz="457200">
              <a:lnSpc>
                <a:spcPct val="125000"/>
              </a:lnSpc>
              <a:defRPr sz="1600">
                <a:latin typeface="Helvetica"/>
                <a:ea typeface="Helvetica"/>
                <a:cs typeface="Helvetica"/>
                <a:sym typeface="Helvetica"/>
              </a:defRPr>
            </a:lvl1pPr>
          </a:lstStyle>
          <a:p>
            <a:pPr/>
            <a:r>
              <a:t>But the most important people you will be working with today are seated right beside you</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1" name="Shape 931"/>
          <p:cNvSpPr/>
          <p:nvPr>
            <p:ph type="sldImg"/>
          </p:nvPr>
        </p:nvSpPr>
        <p:spPr>
          <a:prstGeom prst="rect">
            <a:avLst/>
          </a:prstGeom>
        </p:spPr>
        <p:txBody>
          <a:bodyPr/>
          <a:lstStyle/>
          <a:p>
            <a:pPr/>
          </a:p>
        </p:txBody>
      </p:sp>
      <p:sp>
        <p:nvSpPr>
          <p:cNvPr id="932" name="Shape 932"/>
          <p:cNvSpPr/>
          <p:nvPr>
            <p:ph type="body" sz="quarter" idx="1"/>
          </p:nvPr>
        </p:nvSpPr>
        <p:spPr>
          <a:prstGeom prst="rect">
            <a:avLst/>
          </a:prstGeom>
        </p:spPr>
        <p:txBody>
          <a:bodyPr/>
          <a:lstStyle/>
          <a:p>
            <a:pPr>
              <a:defRPr sz="2000"/>
            </a:pPr>
            <a:r>
              <a:t>A collection of R packages that are designed to work well together. All of the packages share a common philosophy about how functions should work with each other. And all of the packages are written to support an overarching vision of data science best practices.</a:t>
            </a:r>
            <a:br/>
            <a:br/>
            <a:r>
              <a:t>This network diagram arranges tidyverse packages by their common contributors, which identifies another source of continuity between the packages: they are developed by a coherent group of developers, many of whom are professional R developers who create and maintain the packages as their full time job (not always common with an open source language like 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0" name="Shape 950"/>
          <p:cNvSpPr/>
          <p:nvPr>
            <p:ph type="sldImg"/>
          </p:nvPr>
        </p:nvSpPr>
        <p:spPr>
          <a:prstGeom prst="rect">
            <a:avLst/>
          </a:prstGeom>
        </p:spPr>
        <p:txBody>
          <a:bodyPr/>
          <a:lstStyle/>
          <a:p>
            <a:pPr/>
          </a:p>
        </p:txBody>
      </p:sp>
      <p:sp>
        <p:nvSpPr>
          <p:cNvPr id="951" name="Shape 951"/>
          <p:cNvSpPr/>
          <p:nvPr>
            <p:ph type="body" sz="quarter" idx="1"/>
          </p:nvPr>
        </p:nvSpPr>
        <p:spPr>
          <a:prstGeom prst="rect">
            <a:avLst/>
          </a:prstGeom>
        </p:spPr>
        <p:txBody>
          <a:bodyPr/>
          <a:lstStyle/>
          <a:p>
            <a:pPr>
              <a:defRPr sz="2000"/>
            </a:pPr>
            <a:r>
              <a:t>Most R packages are stored on CRAN, alongside R. Think of them as optional extensions of the R language.</a:t>
            </a:r>
          </a:p>
          <a:p>
            <a:pPr>
              <a:defRPr sz="2000"/>
            </a:pPr>
          </a:p>
          <a:p>
            <a:pPr>
              <a:defRPr sz="2000"/>
            </a:pPr>
            <a:r>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br/>
            <a:r>
              <a:t>Second, it makes it very easy to extend R. If you'd like to add new functions for R users to use, all you need to do is write a package. As of yesterday, there were 12,000 R packages.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2" name="Shape 962"/>
          <p:cNvSpPr/>
          <p:nvPr>
            <p:ph type="sldImg"/>
          </p:nvPr>
        </p:nvSpPr>
        <p:spPr>
          <a:prstGeom prst="rect">
            <a:avLst/>
          </a:prstGeom>
        </p:spPr>
        <p:txBody>
          <a:bodyPr/>
          <a:lstStyle/>
          <a:p>
            <a:pPr/>
          </a:p>
        </p:txBody>
      </p:sp>
      <p:sp>
        <p:nvSpPr>
          <p:cNvPr id="963" name="Shape 963"/>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2" name="Shape 992"/>
          <p:cNvSpPr/>
          <p:nvPr>
            <p:ph type="sldImg"/>
          </p:nvPr>
        </p:nvSpPr>
        <p:spPr>
          <a:prstGeom prst="rect">
            <a:avLst/>
          </a:prstGeom>
        </p:spPr>
        <p:txBody>
          <a:bodyPr/>
          <a:lstStyle/>
          <a:p>
            <a:pPr/>
          </a:p>
        </p:txBody>
      </p:sp>
      <p:sp>
        <p:nvSpPr>
          <p:cNvPr id="993" name="Shape 993"/>
          <p:cNvSpPr/>
          <p:nvPr>
            <p:ph type="body" sz="quarter" idx="1"/>
          </p:nvPr>
        </p:nvSpPr>
        <p:spPr>
          <a:prstGeom prst="rect">
            <a:avLst/>
          </a:prstGeom>
        </p:spPr>
        <p:txBody>
          <a:bodyPr/>
          <a:lstStyle/>
          <a:p>
            <a:pPr/>
            <a:r>
              <a:t>One example of how tidyverse packages are tightly integrated with each other is that there is a package named tidyverse, that installs them all with one command.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Shape 1020"/>
          <p:cNvSpPr/>
          <p:nvPr>
            <p:ph type="sldImg"/>
          </p:nvPr>
        </p:nvSpPr>
        <p:spPr>
          <a:prstGeom prst="rect">
            <a:avLst/>
          </a:prstGeom>
        </p:spPr>
        <p:txBody>
          <a:bodyPr/>
          <a:lstStyle/>
          <a:p>
            <a:pPr/>
          </a:p>
        </p:txBody>
      </p:sp>
      <p:sp>
        <p:nvSpPr>
          <p:cNvPr id="1021" name="Shape 1021"/>
          <p:cNvSpPr/>
          <p:nvPr>
            <p:ph type="body" sz="quarter" idx="1"/>
          </p:nvPr>
        </p:nvSpPr>
        <p:spPr>
          <a:prstGeom prst="rect">
            <a:avLst/>
          </a:prstGeom>
        </p:spPr>
        <p:txBody>
          <a:bodyPr/>
          <a:lstStyle/>
          <a:p>
            <a:pPr>
              <a:defRPr sz="2000"/>
            </a:pPr>
            <a:r>
              <a:t>Before you can use a package, you need to ask R to install the package on your computer. You can do this by opening R and then typing the command: install.packages at the command line. after install.packages, place a pair of parentheses that contain the package name surrounded by quotation marks. R will download the package and install it on your computer. You only need to do this once per package (because after you install it, the package is on your computer. There is no reason to re-download it unless a new version is available).</a:t>
            </a:r>
          </a:p>
          <a:p>
            <a:pPr>
              <a:defRPr sz="2000"/>
            </a:pPr>
          </a:p>
          <a:p>
            <a:pPr>
              <a:defRPr sz="2000"/>
            </a:pPr>
            <a:r>
              <a:t>However, downloading a package isn't the same as using it. If you'd like to use an R package, you need to tell R. You do that by running the command library, again followed by parentheses and the package name. library loads all of the functions, data sets and help pages that come with the package into your R session, where you can use them. If you close R, you'll need to reload the package with library() if you want to use it again.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 name="Shape 1040"/>
          <p:cNvSpPr/>
          <p:nvPr>
            <p:ph type="sldImg"/>
          </p:nvPr>
        </p:nvSpPr>
        <p:spPr>
          <a:prstGeom prst="rect">
            <a:avLst/>
          </a:prstGeom>
        </p:spPr>
        <p:txBody>
          <a:bodyPr/>
          <a:lstStyle/>
          <a:p>
            <a:pPr/>
          </a:p>
        </p:txBody>
      </p:sp>
      <p:sp>
        <p:nvSpPr>
          <p:cNvPr id="1041" name="Shape 1041"/>
          <p:cNvSpPr/>
          <p:nvPr>
            <p:ph type="body" sz="quarter" idx="1"/>
          </p:nvPr>
        </p:nvSpPr>
        <p:spPr>
          <a:prstGeom prst="rect">
            <a:avLst/>
          </a:prstGeom>
        </p:spPr>
        <p:txBody>
          <a:bodyPr/>
          <a:lstStyle/>
          <a:p>
            <a:pPr/>
            <a:r>
              <a:t>The core tidyverse packages are the ones that you are likely to use in every analysis. You need to load non-core tidyverse packages individually with library()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2" name="Shape 1082"/>
          <p:cNvSpPr/>
          <p:nvPr>
            <p:ph type="sldImg"/>
          </p:nvPr>
        </p:nvSpPr>
        <p:spPr>
          <a:prstGeom prst="rect">
            <a:avLst/>
          </a:prstGeom>
        </p:spPr>
        <p:txBody>
          <a:bodyPr/>
          <a:lstStyle/>
          <a:p>
            <a:pPr/>
          </a:p>
        </p:txBody>
      </p:sp>
      <p:sp>
        <p:nvSpPr>
          <p:cNvPr id="1083" name="Shape 1083"/>
          <p:cNvSpPr/>
          <p:nvPr>
            <p:ph type="body" sz="quarter" idx="1"/>
          </p:nvPr>
        </p:nvSpPr>
        <p:spPr>
          <a:prstGeom prst="rect">
            <a:avLst/>
          </a:prstGeom>
        </p:spPr>
        <p:txBody>
          <a:bodyPr/>
          <a:lstStyle/>
          <a:p>
            <a:pPr>
              <a:defRPr sz="2000"/>
            </a:pPr>
            <a:r>
              <a:t>Most R packages are stored on CRAN, alongside R. Think of them as optional extensions of the R language.</a:t>
            </a:r>
          </a:p>
          <a:p>
            <a:pPr>
              <a:defRPr sz="2000"/>
            </a:pPr>
          </a:p>
          <a:p>
            <a:pPr>
              <a:defRPr sz="2000"/>
            </a:pPr>
            <a:r>
              <a:t>This organization is great for R in two ways. First, it makes R fast. When you call a function name, R only needs to search through the packages that you have installed and loaded. If R had to search through every function that existed, it would take a long time. (Not to mention that it would take a long time to download all of those functions).</a:t>
            </a:r>
            <a:br/>
            <a:br/>
            <a:r>
              <a:t>Second, it makes it very easy to extend R. If you'd like to add new functions for R users to use, all you need to do is write a package. As of yesterday, there were 12,000 R packages.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8" name="Shape 1088"/>
          <p:cNvSpPr/>
          <p:nvPr>
            <p:ph type="sldImg"/>
          </p:nvPr>
        </p:nvSpPr>
        <p:spPr>
          <a:prstGeom prst="rect">
            <a:avLst/>
          </a:prstGeom>
        </p:spPr>
        <p:txBody>
          <a:bodyPr/>
          <a:lstStyle/>
          <a:p>
            <a:pPr/>
          </a:p>
        </p:txBody>
      </p:sp>
      <p:sp>
        <p:nvSpPr>
          <p:cNvPr id="1089" name="Shape 1089"/>
          <p:cNvSpPr/>
          <p:nvPr>
            <p:ph type="body" sz="quarter" idx="1"/>
          </p:nvPr>
        </p:nvSpPr>
        <p:spPr>
          <a:prstGeom prst="rect">
            <a:avLst/>
          </a:prstGeom>
        </p:spPr>
        <p:txBody>
          <a:bodyPr/>
          <a:lstStyle/>
          <a:p>
            <a:pPr/>
            <a:r>
              <a:t>In short, R has a Tower of Babel problem. Different users like to do different things in different ways. If we cover something that you already know how to do in a different way, you don't need to change. In most cases, I think the tidyverse methods will provide a slight advantage (but the key word here is slight, and the advantage is often in the ease of learning it). If you already know how to do something well, there's no need to retrain yourself. That said, take a look at what I'm teaching and see what you think.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4" name="Shape 1094"/>
          <p:cNvSpPr/>
          <p:nvPr>
            <p:ph type="sldImg"/>
          </p:nvPr>
        </p:nvSpPr>
        <p:spPr>
          <a:prstGeom prst="rect">
            <a:avLst/>
          </a:prstGeom>
        </p:spPr>
        <p:txBody>
          <a:bodyPr/>
          <a:lstStyle/>
          <a:p>
            <a:pPr/>
          </a:p>
        </p:txBody>
      </p:sp>
      <p:sp>
        <p:nvSpPr>
          <p:cNvPr id="1095" name="Shape 1095"/>
          <p:cNvSpPr/>
          <p:nvPr>
            <p:ph type="body" sz="quarter" idx="1"/>
          </p:nvPr>
        </p:nvSpPr>
        <p:spPr>
          <a:prstGeom prst="rect">
            <a:avLst/>
          </a:prstGeom>
        </p:spPr>
        <p:txBody>
          <a:bodyPr/>
          <a:lstStyle/>
          <a:p>
            <a:pPr/>
            <a:r>
              <a:t>Perhaps because of this, the tidyverse functions are extremely well documented and easy to learn. And since they are designed to work in similar ways, learning one function teaches you a lot about using the rest.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defRPr sz="1600">
                <a:latin typeface="Helvetica"/>
                <a:ea typeface="Helvetica"/>
                <a:cs typeface="Helvetica"/>
                <a:sym typeface="Helvetica"/>
              </a:defRPr>
            </a:pPr>
            <a:r>
              <a:t>My name is Garrett. I'm a Data Scientist who works for RStudio, the company that makes all of the free software that we're going to use today.</a:t>
            </a:r>
          </a:p>
          <a:p>
            <a:pPr>
              <a:defRPr sz="1600">
                <a:latin typeface="Helvetica"/>
                <a:ea typeface="Helvetica"/>
                <a:cs typeface="Helvetica"/>
                <a:sym typeface="Helvetica"/>
              </a:defRPr>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defRPr sz="1600">
                <a:latin typeface="Helvetica"/>
                <a:ea typeface="Helvetica"/>
                <a:cs typeface="Helvetica"/>
                <a:sym typeface="Helvetica"/>
              </a:defRPr>
            </a:pPr>
            <a:r>
              <a:t>My name is Garrett. I'm a Data Scientist who works for RStudio, the company that makes all of the free software that we're going to use today.</a:t>
            </a:r>
          </a:p>
          <a:p>
            <a:pPr>
              <a:defRPr sz="1600">
                <a:latin typeface="Helvetica"/>
                <a:ea typeface="Helvetica"/>
                <a:cs typeface="Helvetica"/>
                <a:sym typeface="Helvetica"/>
              </a:defRPr>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I've written several books on the R language including, R for Data Science, which this workshop will be loosely based around.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IMRAD is an agreed upon convention for making scientific work reproducible. Why is that important? Let's do a thought experiment.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Think in your head: which group of words do you associate with Math?</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Its probably not "hypotheses, messy, best guess, and discover." Well maybe it is if you're very new to math, or very advanced. But the beauty of math is that it is so precise, and so logically certain. In math, you can prove things. Thats why we like to use it when we can.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defTabSz="457200">
              <a:lnSpc>
                <a:spcPct val="117999"/>
              </a:lnSpc>
              <a:defRPr sz="2200">
                <a:latin typeface="+mn-lt"/>
                <a:ea typeface="+mn-ea"/>
                <a:cs typeface="+mn-cs"/>
                <a:sym typeface="Helvetica Neue"/>
              </a:defRPr>
            </a:pPr>
            <a:r>
              <a:t>Now think of science. Science is messy, and exploratory. You never prove anything, you are always working with hypotheses that represent your best guesses. Your road to glory lies in discovering something that no one else has documented before.</a:t>
            </a:r>
          </a:p>
          <a:p>
            <a:pPr defTabSz="457200">
              <a:lnSpc>
                <a:spcPct val="117999"/>
              </a:lnSpc>
              <a:defRPr sz="2200">
                <a:latin typeface="+mn-lt"/>
                <a:ea typeface="+mn-ea"/>
                <a:cs typeface="+mn-cs"/>
                <a:sym typeface="Helvetica Neue"/>
              </a:defRPr>
            </a:pPr>
          </a:p>
          <a:p>
            <a:pPr defTabSz="457200">
              <a:lnSpc>
                <a:spcPct val="117999"/>
              </a:lnSpc>
              <a:defRPr sz="2200">
                <a:latin typeface="+mn-lt"/>
                <a:ea typeface="+mn-ea"/>
                <a:cs typeface="+mn-cs"/>
                <a:sym typeface="Helvetica Neue"/>
              </a:defRPr>
            </a:pPr>
            <a:r>
              <a:t>The two systems are complementary. Like all logic systems, math can only reveal information that is already contained in the definitions of things. In math's case the definitions are the definitions of numbers or numerical models. But math cannot tell you if those definitions correspond to reality. That's what science is for. Science identifies the most pragmatic definitions to use, the ones that seem to best match reality, but those definitions will always be an estimate. Science cannot prove anything.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creativecommons.org/licenses/by-sa/4.0/"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FFFFFF"/>
        </a:solidFill>
      </p:bgPr>
    </p:bg>
    <p:spTree>
      <p:nvGrpSpPr>
        <p:cNvPr id="1" name=""/>
        <p:cNvGrpSpPr/>
        <p:nvPr/>
      </p:nvGrpSpPr>
      <p:grpSpPr>
        <a:xfrm>
          <a:off x="0" y="0"/>
          <a:ext cx="0" cy="0"/>
          <a:chOff x="0" y="0"/>
          <a:chExt cx="0" cy="0"/>
        </a:xfrm>
      </p:grpSpPr>
      <p:sp>
        <p:nvSpPr>
          <p:cNvPr id="11" name="Shape 11"/>
          <p:cNvSpPr txBox="1"/>
          <p:nvPr/>
        </p:nvSpPr>
        <p:spPr>
          <a:xfrm>
            <a:off x="107771" y="13054142"/>
            <a:ext cx="3779386"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a:defRPr sz="2500">
                <a:solidFill>
                  <a:srgbClr val="78AAD6"/>
                </a:solidFill>
                <a:latin typeface="Helvetica"/>
                <a:ea typeface="Helvetica"/>
                <a:cs typeface="Helvetica"/>
                <a:sym typeface="Helvetica"/>
              </a:defRPr>
            </a:pPr>
            <a:r>
              <a:t>Slides </a:t>
            </a:r>
            <a:r>
              <a:rPr u="sng">
                <a:hlinkClick r:id="rId2" invalidUrl="" action="" tgtFrame="" tooltip="" history="1" highlightClick="0" endSnd="0"/>
              </a:rPr>
              <a:t>CC BY-SA RStudio</a:t>
            </a:r>
          </a:p>
        </p:txBody>
      </p:sp>
      <p:sp>
        <p:nvSpPr>
          <p:cNvPr id="12" name="Shape 12"/>
          <p:cNvSpPr txBox="1"/>
          <p:nvPr>
            <p:ph type="sldNum" sz="quarter" idx="2"/>
          </p:nvPr>
        </p:nvSpPr>
        <p:spPr>
          <a:xfrm>
            <a:off x="11952882" y="13019484"/>
            <a:ext cx="460376" cy="498476"/>
          </a:xfrm>
          <a:prstGeom prst="rect">
            <a:avLst/>
          </a:prstGeom>
        </p:spPr>
        <p:txBody>
          <a:bodyPr lIns="71437" tIns="71437" rIns="71437" bIns="71437"/>
          <a:lstStyle>
            <a:lvl1pPr defTabSz="584200">
              <a:defRPr sz="2400">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solidFill>
          <a:srgbClr val="FFFFFF"/>
        </a:solidFill>
      </p:bgPr>
    </p:bg>
    <p:spTree>
      <p:nvGrpSpPr>
        <p:cNvPr id="1" name=""/>
        <p:cNvGrpSpPr/>
        <p:nvPr/>
      </p:nvGrpSpPr>
      <p:grpSpPr>
        <a:xfrm>
          <a:off x="0" y="0"/>
          <a:ext cx="0" cy="0"/>
          <a:chOff x="0" y="0"/>
          <a:chExt cx="0" cy="0"/>
        </a:xfrm>
      </p:grpSpPr>
      <p:pic>
        <p:nvPicPr>
          <p:cNvPr id="89" name="Artboard 31 copy 3.png"/>
          <p:cNvPicPr>
            <a:picLocks noChangeAspect="1"/>
          </p:cNvPicPr>
          <p:nvPr/>
        </p:nvPicPr>
        <p:blipFill>
          <a:blip r:embed="rId2">
            <a:extLst/>
          </a:blip>
          <a:stretch>
            <a:fillRect/>
          </a:stretch>
        </p:blipFill>
        <p:spPr>
          <a:xfrm>
            <a:off x="4934" y="-1"/>
            <a:ext cx="24374132" cy="13716001"/>
          </a:xfrm>
          <a:prstGeom prst="rect">
            <a:avLst/>
          </a:prstGeom>
          <a:ln w="12700">
            <a:miter lim="400000"/>
          </a:ln>
        </p:spPr>
      </p:pic>
      <p:sp>
        <p:nvSpPr>
          <p:cNvPr id="90" name="Shape 90"/>
          <p:cNvSpPr txBox="1"/>
          <p:nvPr>
            <p:ph type="title"/>
          </p:nvPr>
        </p:nvSpPr>
        <p:spPr>
          <a:xfrm>
            <a:off x="1778000" y="4533900"/>
            <a:ext cx="20828000" cy="4648200"/>
          </a:xfrm>
          <a:prstGeom prst="rect">
            <a:avLst/>
          </a:prstGeom>
        </p:spPr>
        <p:txBody>
          <a:bodyPr/>
          <a:lstStyle>
            <a:lvl1pPr algn="ctr">
              <a:defRPr cap="none" sz="14800">
                <a:solidFill>
                  <a:srgbClr val="404040"/>
                </a:solidFill>
              </a:defRPr>
            </a:lvl1pPr>
          </a:lstStyle>
          <a:p>
            <a:pPr/>
            <a:r>
              <a:t>Title Text</a:t>
            </a:r>
          </a:p>
        </p:txBody>
      </p:sp>
      <p:sp>
        <p:nvSpPr>
          <p:cNvPr id="91" name="Shape 91"/>
          <p:cNvSpPr txBox="1"/>
          <p:nvPr>
            <p:ph type="sldNum" sz="quarter" idx="2"/>
          </p:nvPr>
        </p:nvSpPr>
        <p:spPr>
          <a:xfrm>
            <a:off x="11959031" y="13081000"/>
            <a:ext cx="453238" cy="461059"/>
          </a:xfrm>
          <a:prstGeom prst="rect">
            <a:avLst/>
          </a:prstGeom>
        </p:spPr>
        <p:txBody>
          <a:bodyPr/>
          <a:lstStyle>
            <a:lvl1pPr>
              <a:defRPr sz="24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9" name="Shape 19"/>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pPr/>
            <a:r>
              <a:t>–Johnny Appleseed</a:t>
            </a:r>
          </a:p>
        </p:txBody>
      </p:sp>
      <p:sp>
        <p:nvSpPr>
          <p:cNvPr id="20" name="Shape 20"/>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i="1" sz="11100">
                <a:solidFill>
                  <a:srgbClr val="005493">
                    <a:alpha val="75000"/>
                  </a:srgbClr>
                </a:solidFill>
              </a:defRPr>
            </a:lvl1pPr>
          </a:lstStyle>
          <a:p>
            <a:pPr/>
            <a:r>
              <a:t>“Type a quote here.”</a:t>
            </a:r>
          </a:p>
        </p:txBody>
      </p:sp>
      <p:sp>
        <p:nvSpPr>
          <p:cNvPr id="21" name="Shape 21"/>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28" name="Shape 28"/>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29" name="Shape 29"/>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30" name="Shape 30"/>
          <p:cNvSpPr txBox="1"/>
          <p:nvPr>
            <p:ph type="sldNum" sz="quarter" idx="2"/>
          </p:nvPr>
        </p:nvSpPr>
        <p:spPr>
          <a:xfrm>
            <a:off x="11690424" y="12663871"/>
            <a:ext cx="1003152" cy="1057276"/>
          </a:xfrm>
          <a:prstGeom prst="rect">
            <a:avLst/>
          </a:prstGeom>
        </p:spPr>
        <p:txBody>
          <a:bodyPr lIns="71437" tIns="71437" rIns="71437" bIns="71437"/>
          <a:lstStyle>
            <a:lvl1pPr defTabSz="584200"/>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37" name="Shape 37"/>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38" name="Shape 38"/>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39" name="Shape 39"/>
          <p:cNvSpPr txBox="1"/>
          <p:nvPr>
            <p:ph type="sldNum" sz="quarter" idx="2"/>
          </p:nvPr>
        </p:nvSpPr>
        <p:spPr>
          <a:xfrm>
            <a:off x="11690424" y="12663871"/>
            <a:ext cx="1003152" cy="1057276"/>
          </a:xfrm>
          <a:prstGeom prst="rect">
            <a:avLst/>
          </a:prstGeom>
        </p:spPr>
        <p:txBody>
          <a:bodyPr lIns="71437" tIns="71437" rIns="71437" bIns="71437"/>
          <a:lstStyle>
            <a:lvl1pPr defTabSz="584200"/>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pic>
        <p:nvPicPr>
          <p:cNvPr id="46" name="image2.png"/>
          <p:cNvPicPr>
            <a:picLocks noChangeAspect="1"/>
          </p:cNvPicPr>
          <p:nvPr/>
        </p:nvPicPr>
        <p:blipFill>
          <a:blip r:embed="rId2">
            <a:alphaModFix amt="5000"/>
            <a:extLst/>
          </a:blip>
          <a:stretch>
            <a:fillRect/>
          </a:stretch>
        </p:blipFill>
        <p:spPr>
          <a:xfrm>
            <a:off x="17445533" y="7107732"/>
            <a:ext cx="7624268" cy="7624268"/>
          </a:xfrm>
          <a:prstGeom prst="rect">
            <a:avLst/>
          </a:prstGeom>
          <a:ln w="12700">
            <a:miter lim="400000"/>
          </a:ln>
        </p:spPr>
      </p:pic>
      <p:sp>
        <p:nvSpPr>
          <p:cNvPr id="47" name="Shape 47"/>
          <p:cNvSpPr txBox="1"/>
          <p:nvPr>
            <p:ph type="sldNum" sz="quarter" idx="2"/>
          </p:nvPr>
        </p:nvSpPr>
        <p:spPr>
          <a:xfrm>
            <a:off x="11711061" y="12684509"/>
            <a:ext cx="961878" cy="1016001"/>
          </a:xfrm>
          <a:prstGeom prst="rect">
            <a:avLst/>
          </a:prstGeom>
        </p:spPr>
        <p:txBody>
          <a:bodyPr/>
          <a:lstStyle>
            <a:lvl1pPr>
              <a:defRPr>
                <a:solidFill>
                  <a:srgbClr val="53585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ansition Slide copy">
    <p:bg>
      <p:bgPr>
        <a:gradFill flip="none" rotWithShape="1">
          <a:gsLst>
            <a:gs pos="0">
              <a:srgbClr val="4287C7"/>
            </a:gs>
            <a:gs pos="81366">
              <a:srgbClr val="4D7090"/>
            </a:gs>
            <a:gs pos="100000">
              <a:srgbClr val="585858"/>
            </a:gs>
          </a:gsLst>
          <a:path path="circle">
            <a:fillToRect l="50000" t="50000" r="50000" b="50000"/>
          </a:path>
        </a:gradFill>
      </p:bgPr>
    </p:bg>
    <p:spTree>
      <p:nvGrpSpPr>
        <p:cNvPr id="1" name=""/>
        <p:cNvGrpSpPr/>
        <p:nvPr/>
      </p:nvGrpSpPr>
      <p:grpSpPr>
        <a:xfrm>
          <a:off x="0" y="0"/>
          <a:ext cx="0" cy="0"/>
          <a:chOff x="0" y="0"/>
          <a:chExt cx="0" cy="0"/>
        </a:xfrm>
      </p:grpSpPr>
      <p:sp>
        <p:nvSpPr>
          <p:cNvPr id="54" name="Shape 54"/>
          <p:cNvSpPr txBox="1"/>
          <p:nvPr>
            <p:ph type="sldNum" sz="quarter" idx="2"/>
          </p:nvPr>
        </p:nvSpPr>
        <p:spPr>
          <a:xfrm>
            <a:off x="11711061" y="12684509"/>
            <a:ext cx="961878" cy="1016001"/>
          </a:xfrm>
          <a:prstGeom prst="rect">
            <a:avLst/>
          </a:prstGeom>
        </p:spPr>
        <p:txBody>
          <a:bodyPr/>
          <a:lstStyle>
            <a:lvl1pPr>
              <a:defRPr>
                <a:solidFill>
                  <a:srgbClr val="53585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61" name="Shape 61"/>
          <p:cNvSpPr txBox="1"/>
          <p:nvPr>
            <p:ph type="title"/>
          </p:nvPr>
        </p:nvSpPr>
        <p:spPr>
          <a:xfrm>
            <a:off x="4833937" y="357187"/>
            <a:ext cx="14716126" cy="3429001"/>
          </a:xfrm>
          <a:prstGeom prst="rect">
            <a:avLst/>
          </a:prstGeom>
        </p:spPr>
        <p:txBody>
          <a:bodyPr lIns="71437" tIns="71437" rIns="71437" bIns="71437"/>
          <a:lstStyle>
            <a:lvl1pPr algn="ctr" defTabSz="584200">
              <a:defRPr cap="none" sz="11800">
                <a:solidFill>
                  <a:srgbClr val="000000"/>
                </a:solidFill>
                <a:latin typeface="+mn-lt"/>
                <a:ea typeface="+mn-ea"/>
                <a:cs typeface="+mn-cs"/>
                <a:sym typeface="Helvetica Neue"/>
              </a:defRPr>
            </a:lvl1pPr>
          </a:lstStyle>
          <a:p>
            <a:pPr/>
            <a:r>
              <a:t>Title Text</a:t>
            </a:r>
          </a:p>
        </p:txBody>
      </p:sp>
      <p:sp>
        <p:nvSpPr>
          <p:cNvPr id="62" name="Shape 62"/>
          <p:cNvSpPr txBox="1"/>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3" name="Shape 6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64" name="Shape 64"/>
          <p:cNvSpPr txBox="1"/>
          <p:nvPr>
            <p:ph type="sldNum" sz="quarter" idx="2"/>
          </p:nvPr>
        </p:nvSpPr>
        <p:spPr>
          <a:xfrm>
            <a:off x="11690424" y="12663871"/>
            <a:ext cx="1003152" cy="1057276"/>
          </a:xfrm>
          <a:prstGeom prst="rect">
            <a:avLst/>
          </a:prstGeom>
        </p:spPr>
        <p:txBody>
          <a:bodyPr lIns="71437" tIns="71437" rIns="71437" bIns="71437"/>
          <a:lstStyle>
            <a:lvl1pPr defTabSz="584200"/>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71" name="Shape 71"/>
          <p:cNvSpPr/>
          <p:nvPr>
            <p:ph type="body" sz="quarter" idx="13"/>
          </p:nvPr>
        </p:nvSpPr>
        <p:spPr>
          <a:xfrm>
            <a:off x="2387600" y="8001000"/>
            <a:ext cx="19621500" cy="838200"/>
          </a:xfrm>
          <a:prstGeom prst="rect">
            <a:avLst/>
          </a:prstGeom>
        </p:spPr>
        <p:txBody>
          <a:bodyPr anchor="t">
            <a:spAutoFit/>
          </a:bodyPr>
          <a:lstStyle>
            <a:lvl1pPr marL="0" indent="0" algn="ctr">
              <a:spcBef>
                <a:spcPts val="0"/>
              </a:spcBef>
              <a:buSzTx/>
              <a:buNone/>
              <a:defRPr sz="4800">
                <a:solidFill>
                  <a:srgbClr val="535353"/>
                </a:solidFill>
              </a:defRPr>
            </a:lvl1pPr>
          </a:lstStyle>
          <a:p>
            <a:pPr/>
            <a:r>
              <a:t>–Johnny Appleseed</a:t>
            </a:r>
          </a:p>
        </p:txBody>
      </p:sp>
      <p:sp>
        <p:nvSpPr>
          <p:cNvPr id="72" name="Shape 72"/>
          <p:cNvSpPr/>
          <p:nvPr>
            <p:ph type="body" sz="quarter" idx="14"/>
          </p:nvPr>
        </p:nvSpPr>
        <p:spPr>
          <a:xfrm>
            <a:off x="2374900" y="5422899"/>
            <a:ext cx="19621500" cy="1790701"/>
          </a:xfrm>
          <a:prstGeom prst="rect">
            <a:avLst/>
          </a:prstGeom>
        </p:spPr>
        <p:txBody>
          <a:bodyPr>
            <a:spAutoFit/>
          </a:bodyPr>
          <a:lstStyle>
            <a:lvl1pPr marL="0" indent="0" algn="ctr">
              <a:spcBef>
                <a:spcPts val="0"/>
              </a:spcBef>
              <a:buSzTx/>
              <a:buNone/>
              <a:defRPr i="1" sz="11100">
                <a:solidFill>
                  <a:srgbClr val="005493">
                    <a:alpha val="75000"/>
                  </a:srgbClr>
                </a:solidFill>
              </a:defRPr>
            </a:lvl1pPr>
          </a:lstStyle>
          <a:p>
            <a:pPr/>
            <a:r>
              <a:t>“Type a quote here.”</a:t>
            </a:r>
          </a:p>
        </p:txBody>
      </p:sp>
      <p:sp>
        <p:nvSpPr>
          <p:cNvPr id="73" name="Shape 7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74" name="Shape 74"/>
          <p:cNvSpPr txBox="1"/>
          <p:nvPr>
            <p:ph type="sldNum" sz="quarter" idx="2"/>
          </p:nvPr>
        </p:nvSpPr>
        <p:spPr>
          <a:xfrm>
            <a:off x="11711061" y="12684509"/>
            <a:ext cx="961878" cy="10160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p:bg>
      <p:bgPr>
        <a:solidFill>
          <a:srgbClr val="FFFFFF"/>
        </a:solidFill>
      </p:bgPr>
    </p:bg>
    <p:spTree>
      <p:nvGrpSpPr>
        <p:cNvPr id="1" name=""/>
        <p:cNvGrpSpPr/>
        <p:nvPr/>
      </p:nvGrpSpPr>
      <p:grpSpPr>
        <a:xfrm>
          <a:off x="0" y="0"/>
          <a:ext cx="0" cy="0"/>
          <a:chOff x="0" y="0"/>
          <a:chExt cx="0" cy="0"/>
        </a:xfrm>
      </p:grpSpPr>
      <p:sp>
        <p:nvSpPr>
          <p:cNvPr id="81" name="Shape 81"/>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2" invalidUrl="" action="" tgtFrame="" tooltip="" history="1" highlightClick="0" endSnd="0"/>
              </a:defRPr>
            </a:lvl1pPr>
          </a:lstStyle>
          <a:p>
            <a:pPr>
              <a:defRPr u="none"/>
            </a:pPr>
            <a:r>
              <a:rPr u="sng">
                <a:hlinkClick r:id="rId2" invalidUrl="" action="" tgtFrame="" tooltip="" history="1" highlightClick="0" endSnd="0"/>
              </a:rPr>
              <a:t>CC BY-SA RStudio</a:t>
            </a:r>
          </a:p>
        </p:txBody>
      </p:sp>
      <p:sp>
        <p:nvSpPr>
          <p:cNvPr id="82" name="Shape 82"/>
          <p:cNvSpPr txBox="1"/>
          <p:nvPr>
            <p:ph type="sldNum" sz="quarter" idx="2"/>
          </p:nvPr>
        </p:nvSpPr>
        <p:spPr>
          <a:xfrm>
            <a:off x="11690424" y="12663871"/>
            <a:ext cx="1003152" cy="1057276"/>
          </a:xfrm>
          <a:prstGeom prst="rect">
            <a:avLst/>
          </a:prstGeom>
        </p:spPr>
        <p:txBody>
          <a:bodyPr lIns="71437" tIns="71437" rIns="71437" bIns="71437"/>
          <a:lstStyle>
            <a:lvl1pPr defTabSz="584200"/>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txBox="1"/>
          <p:nvPr>
            <p:ph type="sldNum" sz="quarter" idx="2"/>
          </p:nvPr>
        </p:nvSpPr>
        <p:spPr>
          <a:xfrm>
            <a:off x="11711061" y="12684510"/>
            <a:ext cx="961878" cy="1016001"/>
          </a:xfrm>
          <a:prstGeom prst="rect">
            <a:avLst/>
          </a:prstGeom>
          <a:ln w="12700">
            <a:miter lim="400000"/>
          </a:ln>
        </p:spPr>
        <p:txBody>
          <a:bodyPr wrap="none" lIns="50800" tIns="50800" rIns="50800" bIns="50800">
            <a:spAutoFit/>
          </a:bodyPr>
          <a:lstStyle>
            <a:lvl1pPr defTabSz="825500">
              <a:defRPr sz="6000">
                <a:solidFill>
                  <a:srgbClr val="A6AAA9"/>
                </a:solidFill>
                <a:latin typeface="Helvetica"/>
                <a:ea typeface="Helvetica"/>
                <a:cs typeface="Helvetica"/>
                <a:sym typeface="Helvetica"/>
              </a:defRPr>
            </a:lvl1pPr>
          </a:lstStyle>
          <a:p>
            <a:pPr/>
            <a:fld id="{86CB4B4D-7CA3-9044-876B-883B54F8677D}" type="slidenum"/>
          </a:p>
        </p:txBody>
      </p:sp>
      <p:sp>
        <p:nvSpPr>
          <p:cNvPr id="3" name="Shape 3"/>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hape 4"/>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xmlns:p14="http://schemas.microsoft.com/office/powerpoint/2010/main" spd="med" advClick="1"/>
  <p:txStyles>
    <p:titleStyle>
      <a:lvl1pPr marL="0" marR="0" indent="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1pPr>
      <a:lvl2pPr marL="0" marR="0" indent="2286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2pPr>
      <a:lvl3pPr marL="0" marR="0" indent="4572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3pPr>
      <a:lvl4pPr marL="0" marR="0" indent="6858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4pPr>
      <a:lvl5pPr marL="0" marR="0" indent="9144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5pPr>
      <a:lvl6pPr marL="0" marR="0" indent="11430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6pPr>
      <a:lvl7pPr marL="0" marR="0" indent="13716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7pPr>
      <a:lvl8pPr marL="0" marR="0" indent="16002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8pPr>
      <a:lvl9pPr marL="0" marR="0" indent="1828800" algn="l" defTabSz="825500" latinLnBrk="0">
        <a:lnSpc>
          <a:spcPct val="100000"/>
        </a:lnSpc>
        <a:spcBef>
          <a:spcPts val="0"/>
        </a:spcBef>
        <a:spcAft>
          <a:spcPts val="0"/>
        </a:spcAft>
        <a:buClrTx/>
        <a:buSzTx/>
        <a:buFontTx/>
        <a:buNone/>
        <a:tabLst/>
        <a:defRPr b="0" baseline="0" cap="all" i="0" spc="0" strike="noStrike" sz="15000" u="none">
          <a:solidFill>
            <a:srgbClr val="447FB5"/>
          </a:solidFill>
          <a:uFillTx/>
          <a:latin typeface="Helvetica"/>
          <a:ea typeface="Helvetica"/>
          <a:cs typeface="Helvetica"/>
          <a:sym typeface="Helvetica"/>
        </a:defRPr>
      </a:lvl9pPr>
    </p:titleStyle>
    <p:bodyStyle>
      <a:lvl1pPr marL="6099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1pPr>
      <a:lvl2pPr marL="13465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2pPr>
      <a:lvl3pPr marL="20831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3pPr>
      <a:lvl4pPr marL="28197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4pPr>
      <a:lvl5pPr marL="35563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5pPr>
      <a:lvl6pPr marL="42929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6pPr>
      <a:lvl7pPr marL="50295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7pPr>
      <a:lvl8pPr marL="57661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8pPr>
      <a:lvl9pPr marL="6502796" marR="0" indent="-609996" algn="l" defTabSz="825500" latinLnBrk="0">
        <a:lnSpc>
          <a:spcPct val="100000"/>
        </a:lnSpc>
        <a:spcBef>
          <a:spcPts val="6500"/>
        </a:spcBef>
        <a:spcAft>
          <a:spcPts val="0"/>
        </a:spcAft>
        <a:buClrTx/>
        <a:buSzPct val="82000"/>
        <a:buFontTx/>
        <a:buChar char="•"/>
        <a:tabLst/>
        <a:defRPr b="0" baseline="0" cap="none" i="0" spc="0" strike="noStrike" sz="5300" u="none">
          <a:solidFill>
            <a:srgbClr val="212733"/>
          </a:solidFill>
          <a:uFillTx/>
          <a:latin typeface="Helvetica"/>
          <a:ea typeface="Helvetica"/>
          <a:cs typeface="Helvetica"/>
          <a:sym typeface="Helvetica"/>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6000" u="none">
          <a:solidFill>
            <a:schemeClr val="tx1"/>
          </a:solidFill>
          <a:uFillTx/>
          <a:latin typeface="+mn-lt"/>
          <a:ea typeface="+mn-ea"/>
          <a:cs typeface="+mn-cs"/>
          <a:sym typeface="Helvetica"/>
        </a:defRPr>
      </a:lvl1pPr>
      <a:lvl2pPr marL="0" marR="0" indent="228600" algn="ctr" defTabSz="825500" latinLnBrk="0">
        <a:lnSpc>
          <a:spcPct val="100000"/>
        </a:lnSpc>
        <a:spcBef>
          <a:spcPts val="0"/>
        </a:spcBef>
        <a:spcAft>
          <a:spcPts val="0"/>
        </a:spcAft>
        <a:buClrTx/>
        <a:buSzTx/>
        <a:buFontTx/>
        <a:buNone/>
        <a:tabLst/>
        <a:defRPr b="0" baseline="0" cap="none" i="0" spc="0" strike="noStrike" sz="6000" u="none">
          <a:solidFill>
            <a:schemeClr val="tx1"/>
          </a:solidFill>
          <a:uFillTx/>
          <a:latin typeface="+mn-lt"/>
          <a:ea typeface="+mn-ea"/>
          <a:cs typeface="+mn-cs"/>
          <a:sym typeface="Helvetica"/>
        </a:defRPr>
      </a:lvl2pPr>
      <a:lvl3pPr marL="0" marR="0" indent="457200" algn="ctr" defTabSz="825500" latinLnBrk="0">
        <a:lnSpc>
          <a:spcPct val="100000"/>
        </a:lnSpc>
        <a:spcBef>
          <a:spcPts val="0"/>
        </a:spcBef>
        <a:spcAft>
          <a:spcPts val="0"/>
        </a:spcAft>
        <a:buClrTx/>
        <a:buSzTx/>
        <a:buFontTx/>
        <a:buNone/>
        <a:tabLst/>
        <a:defRPr b="0" baseline="0" cap="none" i="0" spc="0" strike="noStrike" sz="6000" u="none">
          <a:solidFill>
            <a:schemeClr val="tx1"/>
          </a:solidFill>
          <a:uFillTx/>
          <a:latin typeface="+mn-lt"/>
          <a:ea typeface="+mn-ea"/>
          <a:cs typeface="+mn-cs"/>
          <a:sym typeface="Helvetica"/>
        </a:defRPr>
      </a:lvl3pPr>
      <a:lvl4pPr marL="0" marR="0" indent="685800" algn="ctr" defTabSz="825500" latinLnBrk="0">
        <a:lnSpc>
          <a:spcPct val="100000"/>
        </a:lnSpc>
        <a:spcBef>
          <a:spcPts val="0"/>
        </a:spcBef>
        <a:spcAft>
          <a:spcPts val="0"/>
        </a:spcAft>
        <a:buClrTx/>
        <a:buSzTx/>
        <a:buFontTx/>
        <a:buNone/>
        <a:tabLst/>
        <a:defRPr b="0" baseline="0" cap="none" i="0" spc="0" strike="noStrike" sz="6000" u="none">
          <a:solidFill>
            <a:schemeClr val="tx1"/>
          </a:solidFill>
          <a:uFillTx/>
          <a:latin typeface="+mn-lt"/>
          <a:ea typeface="+mn-ea"/>
          <a:cs typeface="+mn-cs"/>
          <a:sym typeface="Helvetica"/>
        </a:defRPr>
      </a:lvl4pPr>
      <a:lvl5pPr marL="0" marR="0" indent="914400" algn="ctr" defTabSz="825500" latinLnBrk="0">
        <a:lnSpc>
          <a:spcPct val="100000"/>
        </a:lnSpc>
        <a:spcBef>
          <a:spcPts val="0"/>
        </a:spcBef>
        <a:spcAft>
          <a:spcPts val="0"/>
        </a:spcAft>
        <a:buClrTx/>
        <a:buSzTx/>
        <a:buFontTx/>
        <a:buNone/>
        <a:tabLst/>
        <a:defRPr b="0" baseline="0" cap="none" i="0" spc="0" strike="noStrike" sz="6000" u="none">
          <a:solidFill>
            <a:schemeClr val="tx1"/>
          </a:solidFill>
          <a:uFillTx/>
          <a:latin typeface="+mn-lt"/>
          <a:ea typeface="+mn-ea"/>
          <a:cs typeface="+mn-cs"/>
          <a:sym typeface="Helvetica"/>
        </a:defRPr>
      </a:lvl5pPr>
      <a:lvl6pPr marL="0" marR="0" indent="1143000" algn="ctr" defTabSz="825500" latinLnBrk="0">
        <a:lnSpc>
          <a:spcPct val="100000"/>
        </a:lnSpc>
        <a:spcBef>
          <a:spcPts val="0"/>
        </a:spcBef>
        <a:spcAft>
          <a:spcPts val="0"/>
        </a:spcAft>
        <a:buClrTx/>
        <a:buSzTx/>
        <a:buFontTx/>
        <a:buNone/>
        <a:tabLst/>
        <a:defRPr b="0" baseline="0" cap="none" i="0" spc="0" strike="noStrike" sz="6000" u="none">
          <a:solidFill>
            <a:schemeClr val="tx1"/>
          </a:solidFill>
          <a:uFillTx/>
          <a:latin typeface="+mn-lt"/>
          <a:ea typeface="+mn-ea"/>
          <a:cs typeface="+mn-cs"/>
          <a:sym typeface="Helvetica"/>
        </a:defRPr>
      </a:lvl6pPr>
      <a:lvl7pPr marL="0" marR="0" indent="1371600" algn="ctr" defTabSz="825500" latinLnBrk="0">
        <a:lnSpc>
          <a:spcPct val="100000"/>
        </a:lnSpc>
        <a:spcBef>
          <a:spcPts val="0"/>
        </a:spcBef>
        <a:spcAft>
          <a:spcPts val="0"/>
        </a:spcAft>
        <a:buClrTx/>
        <a:buSzTx/>
        <a:buFontTx/>
        <a:buNone/>
        <a:tabLst/>
        <a:defRPr b="0" baseline="0" cap="none" i="0" spc="0" strike="noStrike" sz="6000" u="none">
          <a:solidFill>
            <a:schemeClr val="tx1"/>
          </a:solidFill>
          <a:uFillTx/>
          <a:latin typeface="+mn-lt"/>
          <a:ea typeface="+mn-ea"/>
          <a:cs typeface="+mn-cs"/>
          <a:sym typeface="Helvetica"/>
        </a:defRPr>
      </a:lvl7pPr>
      <a:lvl8pPr marL="0" marR="0" indent="1600200" algn="ctr" defTabSz="825500" latinLnBrk="0">
        <a:lnSpc>
          <a:spcPct val="100000"/>
        </a:lnSpc>
        <a:spcBef>
          <a:spcPts val="0"/>
        </a:spcBef>
        <a:spcAft>
          <a:spcPts val="0"/>
        </a:spcAft>
        <a:buClrTx/>
        <a:buSzTx/>
        <a:buFontTx/>
        <a:buNone/>
        <a:tabLst/>
        <a:defRPr b="0" baseline="0" cap="none" i="0" spc="0" strike="noStrike" sz="6000" u="none">
          <a:solidFill>
            <a:schemeClr val="tx1"/>
          </a:solidFill>
          <a:uFillTx/>
          <a:latin typeface="+mn-lt"/>
          <a:ea typeface="+mn-ea"/>
          <a:cs typeface="+mn-cs"/>
          <a:sym typeface="Helvetica"/>
        </a:defRPr>
      </a:lvl8pPr>
      <a:lvl9pPr marL="0" marR="0" indent="1828800" algn="ctr" defTabSz="825500" latinLnBrk="0">
        <a:lnSpc>
          <a:spcPct val="100000"/>
        </a:lnSpc>
        <a:spcBef>
          <a:spcPts val="0"/>
        </a:spcBef>
        <a:spcAft>
          <a:spcPts val="0"/>
        </a:spcAft>
        <a:buClrTx/>
        <a:buSzTx/>
        <a:buFontTx/>
        <a:buNone/>
        <a:tabLst/>
        <a:defRPr b="0" baseline="0" cap="none" i="0" spc="0" strike="noStrike" sz="60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tif"/><Relationship Id="rId4" Type="http://schemas.openxmlformats.org/officeDocument/2006/relationships/image" Target="../media/image7.png"/><Relationship Id="rId5"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hyperlink" Target="https://creativecommons.org/licenses/by-sa/4.0/"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s://creativecommons.org/licenses/by-sa/4.0/"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https://creativecommons.org/licenses/by-sa/4.0/"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creativecommons.org/licenses/by-sa/4.0/"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s://creativecommons.org/licenses/by-sa/4.0/"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creativecommons.org/licenses/by-sa/4.0/"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hyperlink" Target="https://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studio.cloud/project/385945" TargetMode="Externa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hyperlink" Target="https://rstudio.cloud/project/385945" TargetMode="External"/><Relationship Id="rId4" Type="http://schemas.openxmlformats.org/officeDocument/2006/relationships/image" Target="../media/image1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hyperlink" Target="https://rstudio.cloud/project/385945"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3.mov"/><Relationship Id="rId3" Type="http://schemas.microsoft.com/office/2007/relationships/media" Target="../media/media3.mov"/><Relationship Id="rId4" Type="http://schemas.openxmlformats.org/officeDocument/2006/relationships/image" Target="../media/image13.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tif"/><Relationship Id="rId4" Type="http://schemas.openxmlformats.org/officeDocument/2006/relationships/hyperlink" Target="https://besteamperu.org/"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hyperlink" Target="https://creativecommons.org/licenses/by/4.0/"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besteamperu.org/" TargetMode="External"/><Relationship Id="rId4" Type="http://schemas.openxmlformats.org/officeDocument/2006/relationships/image" Target="../media/image19.png"/><Relationship Id="rId5" Type="http://schemas.openxmlformats.org/officeDocument/2006/relationships/image" Target="../media/image2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 Id="rId3" Type="http://schemas.openxmlformats.org/officeDocument/2006/relationships/image" Target="../media/image2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tif"/><Relationship Id="rId5" Type="http://schemas.openxmlformats.org/officeDocument/2006/relationships/image" Target="../media/image2.tif"/></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23.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besteamperu.org/" TargetMode="External"/><Relationship Id="rId4" Type="http://schemas.openxmlformats.org/officeDocument/2006/relationships/image" Target="../media/image19.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hyperlink" Target="http://tidyverse.org" TargetMode="Externa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creativecommons.org/licenses/by-sa/4.0/"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hyperlink" Target="https://creativecommons.org/licenses/by-sa/4.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0" name="Shape 100"/>
          <p:cNvSpPr txBox="1"/>
          <p:nvPr/>
        </p:nvSpPr>
        <p:spPr>
          <a:xfrm>
            <a:off x="777634" y="1142340"/>
            <a:ext cx="22828730"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Reproducible Research with R and RStudio</a:t>
            </a:r>
          </a:p>
        </p:txBody>
      </p:sp>
      <p:pic>
        <p:nvPicPr>
          <p:cNvPr id="101" name="tidyverse.png"/>
          <p:cNvPicPr>
            <a:picLocks noChangeAspect="1"/>
          </p:cNvPicPr>
          <p:nvPr/>
        </p:nvPicPr>
        <p:blipFill>
          <a:blip r:embed="rId3">
            <a:extLst/>
          </a:blip>
          <a:stretch>
            <a:fillRect/>
          </a:stretch>
        </p:blipFill>
        <p:spPr>
          <a:xfrm>
            <a:off x="8965719" y="5812817"/>
            <a:ext cx="6452561" cy="744884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pasted-image.tiff"/>
          <p:cNvPicPr>
            <a:picLocks noChangeAspect="1"/>
          </p:cNvPicPr>
          <p:nvPr/>
        </p:nvPicPr>
        <p:blipFill>
          <a:blip r:embed="rId3">
            <a:extLst/>
          </a:blip>
          <a:stretch>
            <a:fillRect/>
          </a:stretch>
        </p:blipFill>
        <p:spPr>
          <a:xfrm flipH="1">
            <a:off x="-8304" y="-2881882"/>
            <a:ext cx="24400608" cy="16638164"/>
          </a:xfrm>
          <a:prstGeom prst="rect">
            <a:avLst/>
          </a:prstGeom>
          <a:ln w="12700">
            <a:miter lim="400000"/>
          </a:ln>
        </p:spPr>
      </p:pic>
      <p:grpSp>
        <p:nvGrpSpPr>
          <p:cNvPr id="193" name="Group 193"/>
          <p:cNvGrpSpPr/>
          <p:nvPr/>
        </p:nvGrpSpPr>
        <p:grpSpPr>
          <a:xfrm>
            <a:off x="1052511" y="926699"/>
            <a:ext cx="7473441" cy="3790085"/>
            <a:chOff x="0" y="0"/>
            <a:chExt cx="7473439" cy="3790083"/>
          </a:xfrm>
        </p:grpSpPr>
        <p:pic>
          <p:nvPicPr>
            <p:cNvPr id="189" name="pasted-image.png"/>
            <p:cNvPicPr>
              <a:picLocks noChangeAspect="1"/>
            </p:cNvPicPr>
            <p:nvPr/>
          </p:nvPicPr>
          <p:blipFill>
            <a:blip r:embed="rId4">
              <a:extLst/>
            </a:blip>
            <a:stretch>
              <a:fillRect/>
            </a:stretch>
          </p:blipFill>
          <p:spPr>
            <a:xfrm>
              <a:off x="0" y="0"/>
              <a:ext cx="7422810" cy="2465494"/>
            </a:xfrm>
            <a:prstGeom prst="rect">
              <a:avLst/>
            </a:prstGeom>
            <a:ln w="12700" cap="flat">
              <a:noFill/>
              <a:miter lim="400000"/>
            </a:ln>
            <a:effectLst>
              <a:outerShdw sx="100000" sy="100000" kx="0" ky="0" algn="b" rotWithShape="0" blurRad="406400" dist="254000" dir="8108206">
                <a:srgbClr val="000000">
                  <a:alpha val="70000"/>
                </a:srgbClr>
              </a:outerShdw>
            </a:effectLst>
          </p:spPr>
        </p:pic>
        <p:pic>
          <p:nvPicPr>
            <p:cNvPr id="190" name="pasted-image.png"/>
            <p:cNvPicPr>
              <a:picLocks noChangeAspect="1"/>
            </p:cNvPicPr>
            <p:nvPr/>
          </p:nvPicPr>
          <p:blipFill>
            <a:blip r:embed="rId4">
              <a:extLst/>
            </a:blip>
            <a:srcRect l="0" t="21215" r="0" b="0"/>
            <a:stretch>
              <a:fillRect/>
            </a:stretch>
          </p:blipFill>
          <p:spPr>
            <a:xfrm>
              <a:off x="50629" y="1847654"/>
              <a:ext cx="7422811" cy="1942430"/>
            </a:xfrm>
            <a:prstGeom prst="rect">
              <a:avLst/>
            </a:prstGeom>
            <a:ln w="12700" cap="flat">
              <a:noFill/>
              <a:miter lim="400000"/>
            </a:ln>
            <a:effectLst>
              <a:outerShdw sx="100000" sy="100000" kx="0" ky="0" algn="b" rotWithShape="0" blurRad="406400" dist="254000" dir="8108206">
                <a:srgbClr val="000000">
                  <a:alpha val="70000"/>
                </a:srgbClr>
              </a:outerShdw>
            </a:effectLst>
          </p:spPr>
        </p:pic>
        <p:pic>
          <p:nvPicPr>
            <p:cNvPr id="191" name="pasted-image.png"/>
            <p:cNvPicPr>
              <a:picLocks noChangeAspect="1"/>
            </p:cNvPicPr>
            <p:nvPr/>
          </p:nvPicPr>
          <p:blipFill>
            <a:blip r:embed="rId4">
              <a:extLst/>
            </a:blip>
            <a:srcRect l="0" t="66820" r="0" b="21299"/>
            <a:stretch>
              <a:fillRect/>
            </a:stretch>
          </p:blipFill>
          <p:spPr>
            <a:xfrm>
              <a:off x="0" y="1647448"/>
              <a:ext cx="7422810" cy="292904"/>
            </a:xfrm>
            <a:prstGeom prst="rect">
              <a:avLst/>
            </a:prstGeom>
            <a:ln w="12700" cap="flat">
              <a:noFill/>
              <a:miter lim="400000"/>
            </a:ln>
            <a:effectLst/>
          </p:spPr>
        </p:pic>
        <p:sp>
          <p:nvSpPr>
            <p:cNvPr id="192" name="TextBox 12"/>
            <p:cNvSpPr txBox="1"/>
            <p:nvPr/>
          </p:nvSpPr>
          <p:spPr>
            <a:xfrm>
              <a:off x="251259" y="375943"/>
              <a:ext cx="6996095" cy="29629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defTabSz="1828800">
                <a:lnSpc>
                  <a:spcPct val="90000"/>
                </a:lnSpc>
                <a:defRPr sz="7100">
                  <a:latin typeface="Helvetica"/>
                  <a:ea typeface="Helvetica"/>
                  <a:cs typeface="Helvetica"/>
                  <a:sym typeface="Helvetica"/>
                </a:defRPr>
              </a:lvl1pPr>
            </a:lstStyle>
            <a:p>
              <a:pPr>
                <a:defRPr b="1">
                  <a:latin typeface="Open Sans"/>
                  <a:ea typeface="Open Sans"/>
                  <a:cs typeface="Open Sans"/>
                  <a:sym typeface="Open Sans"/>
                </a:defRPr>
              </a:pPr>
              <a:r>
                <a:rPr b="0">
                  <a:latin typeface="Helvetica"/>
                  <a:ea typeface="Helvetica"/>
                  <a:cs typeface="Helvetica"/>
                  <a:sym typeface="Helvetica"/>
                </a:rPr>
                <a:t>Create maps, not proofs</a:t>
              </a:r>
            </a:p>
          </p:txBody>
        </p:sp>
      </p:grpSp>
      <p:sp>
        <p:nvSpPr>
          <p:cNvPr id="194" name="Shape 194"/>
          <p:cNvSpPr txBox="1"/>
          <p:nvPr/>
        </p:nvSpPr>
        <p:spPr>
          <a:xfrm rot="21271686">
            <a:off x="4065191" y="5324413"/>
            <a:ext cx="3224691"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IMRAD</a:t>
            </a:r>
          </a:p>
        </p:txBody>
      </p:sp>
      <p:pic>
        <p:nvPicPr>
          <p:cNvPr id="195" name=""/>
          <p:cNvPicPr>
            <a:picLocks noChangeAspect="0"/>
          </p:cNvPicPr>
          <p:nvPr/>
        </p:nvPicPr>
        <p:blipFill>
          <a:blip r:embed="rId5">
            <a:extLst/>
          </a:blip>
          <a:stretch>
            <a:fillRect/>
          </a:stretch>
        </p:blipFill>
        <p:spPr>
          <a:xfrm>
            <a:off x="7447567" y="2822599"/>
            <a:ext cx="1570979" cy="3110274"/>
          </a:xfrm>
          <a:prstGeom prst="rect">
            <a:avLst/>
          </a:prstGeom>
        </p:spPr>
      </p:pic>
      <p:sp>
        <p:nvSpPr>
          <p:cNvPr id="197" name="Shape 197"/>
          <p:cNvSpPr/>
          <p:nvPr/>
        </p:nvSpPr>
        <p:spPr>
          <a:xfrm>
            <a:off x="4944197" y="2718590"/>
            <a:ext cx="3318067" cy="207866"/>
          </a:xfrm>
          <a:custGeom>
            <a:avLst/>
            <a:gdLst/>
            <a:ahLst/>
            <a:cxnLst>
              <a:cxn ang="0">
                <a:pos x="wd2" y="hd2"/>
              </a:cxn>
              <a:cxn ang="5400000">
                <a:pos x="wd2" y="hd2"/>
              </a:cxn>
              <a:cxn ang="10800000">
                <a:pos x="wd2" y="hd2"/>
              </a:cxn>
              <a:cxn ang="16200000">
                <a:pos x="wd2" y="hd2"/>
              </a:cxn>
            </a:cxnLst>
            <a:rect l="0" t="0" r="r" b="b"/>
            <a:pathLst>
              <a:path w="21600" h="20538" fill="norm" stroke="1" extrusionOk="0">
                <a:moveTo>
                  <a:pt x="0" y="20538"/>
                </a:moveTo>
                <a:cubicBezTo>
                  <a:pt x="3482" y="11161"/>
                  <a:pt x="6997" y="4979"/>
                  <a:pt x="10528" y="2025"/>
                </a:cubicBezTo>
                <a:cubicBezTo>
                  <a:pt x="14217" y="-1062"/>
                  <a:pt x="17915" y="-619"/>
                  <a:pt x="21600" y="3350"/>
                </a:cubicBezTo>
              </a:path>
            </a:pathLst>
          </a:custGeom>
          <a:ln w="203200">
            <a:solidFill>
              <a:srgbClr val="FF2600"/>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194"/>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4" presetID="22" grpId="3" fill="hold">
                                  <p:stCondLst>
                                    <p:cond delay="0"/>
                                  </p:stCondLst>
                                  <p:iterate type="el" backwards="0">
                                    <p:tmAbs val="0"/>
                                  </p:iterate>
                                  <p:childTnLst>
                                    <p:set>
                                      <p:cBhvr>
                                        <p:cTn id="13" fill="hold"/>
                                        <p:tgtEl>
                                          <p:spTgt spid="195"/>
                                        </p:tgtEl>
                                        <p:attrNameLst>
                                          <p:attrName>style.visibility</p:attrName>
                                        </p:attrNameLst>
                                      </p:cBhvr>
                                      <p:to>
                                        <p:strVal val="visible"/>
                                      </p:to>
                                    </p:set>
                                    <p:animEffect filter="wipe(down)" transition="in">
                                      <p:cBhvr>
                                        <p:cTn id="14" dur="400"/>
                                        <p:tgtEl>
                                          <p:spTgt spid="195"/>
                                        </p:tgtEl>
                                      </p:cBhvr>
                                    </p:animEffect>
                                  </p:childTnLst>
                                </p:cTn>
                              </p:par>
                            </p:childTnLst>
                          </p:cTn>
                        </p:par>
                        <p:par>
                          <p:cTn id="15" fill="hold">
                            <p:stCondLst>
                              <p:cond delay="400"/>
                            </p:stCondLst>
                            <p:childTnLst>
                              <p:par>
                                <p:cTn id="16" presetClass="entr" nodeType="afterEffect" presetSubtype="8" presetID="22" grpId="4" fill="hold">
                                  <p:stCondLst>
                                    <p:cond delay="0"/>
                                  </p:stCondLst>
                                  <p:iterate type="el" backwards="0">
                                    <p:tmAbs val="0"/>
                                  </p:iterate>
                                  <p:childTnLst>
                                    <p:set>
                                      <p:cBhvr>
                                        <p:cTn id="17" fill="hold"/>
                                        <p:tgtEl>
                                          <p:spTgt spid="197"/>
                                        </p:tgtEl>
                                        <p:attrNameLst>
                                          <p:attrName>style.visibility</p:attrName>
                                        </p:attrNameLst>
                                      </p:cBhvr>
                                      <p:to>
                                        <p:strVal val="visible"/>
                                      </p:to>
                                    </p:set>
                                    <p:animEffect filter="wipe(left)" transition="in">
                                      <p:cBhvr>
                                        <p:cTn id="18" dur="2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1"/>
      <p:bldP build="whole" bldLvl="1" animBg="1" rev="0" advAuto="0" spid="195" grpId="3"/>
      <p:bldP build="whole" bldLvl="1" animBg="1" rev="0" advAuto="0" spid="194" grpId="2"/>
      <p:bldP build="whole" bldLvl="1" animBg="1" rev="0" advAuto="0" spid="197" grpId="4"/>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3" name="Group 203"/>
          <p:cNvGrpSpPr/>
          <p:nvPr/>
        </p:nvGrpSpPr>
        <p:grpSpPr>
          <a:xfrm>
            <a:off x="16841097" y="6267737"/>
            <a:ext cx="2411283" cy="4769640"/>
            <a:chOff x="0" y="0"/>
            <a:chExt cx="2411282" cy="4769639"/>
          </a:xfrm>
        </p:grpSpPr>
        <p:sp>
          <p:nvSpPr>
            <p:cNvPr id="201" name="Shape 201"/>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2" name="Shape 202"/>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206" name="Group 206"/>
          <p:cNvGrpSpPr/>
          <p:nvPr/>
        </p:nvGrpSpPr>
        <p:grpSpPr>
          <a:xfrm>
            <a:off x="8561410" y="4346267"/>
            <a:ext cx="6656119" cy="787050"/>
            <a:chOff x="0" y="0"/>
            <a:chExt cx="6656117" cy="787048"/>
          </a:xfrm>
        </p:grpSpPr>
        <p:sp>
          <p:nvSpPr>
            <p:cNvPr id="204" name="Shape 204"/>
            <p:cNvSpPr/>
            <p:nvPr/>
          </p:nvSpPr>
          <p:spPr>
            <a:xfrm>
              <a:off x="0" y="-1"/>
              <a:ext cx="6656118" cy="787050"/>
            </a:xfrm>
            <a:custGeom>
              <a:avLst/>
              <a:gdLst/>
              <a:ahLst/>
              <a:cxnLst>
                <a:cxn ang="0">
                  <a:pos x="wd2" y="hd2"/>
                </a:cxn>
                <a:cxn ang="5400000">
                  <a:pos x="wd2" y="hd2"/>
                </a:cxn>
                <a:cxn ang="10800000">
                  <a:pos x="wd2" y="hd2"/>
                </a:cxn>
                <a:cxn ang="16200000">
                  <a:pos x="wd2" y="hd2"/>
                </a:cxn>
              </a:cxnLst>
              <a:rect l="0" t="0" r="r" b="b"/>
              <a:pathLst>
                <a:path w="21600" h="21592" fill="norm" stroke="1" extrusionOk="0">
                  <a:moveTo>
                    <a:pt x="0" y="21473"/>
                  </a:moveTo>
                  <a:cubicBezTo>
                    <a:pt x="652" y="18718"/>
                    <a:pt x="1320" y="16208"/>
                    <a:pt x="2003" y="13953"/>
                  </a:cubicBezTo>
                  <a:cubicBezTo>
                    <a:pt x="4734" y="4934"/>
                    <a:pt x="7700" y="-8"/>
                    <a:pt x="10792" y="0"/>
                  </a:cubicBezTo>
                  <a:cubicBezTo>
                    <a:pt x="12340" y="4"/>
                    <a:pt x="13858" y="1249"/>
                    <a:pt x="15329" y="3626"/>
                  </a:cubicBezTo>
                  <a:cubicBezTo>
                    <a:pt x="16801" y="6002"/>
                    <a:pt x="18228" y="9508"/>
                    <a:pt x="19595" y="14039"/>
                  </a:cubicBezTo>
                  <a:cubicBezTo>
                    <a:pt x="20279" y="16305"/>
                    <a:pt x="20948" y="18827"/>
                    <a:pt x="21600" y="21592"/>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5" name="Shape 205"/>
            <p:cNvSpPr/>
            <p:nvPr/>
          </p:nvSpPr>
          <p:spPr>
            <a:xfrm>
              <a:off x="0" y="0"/>
              <a:ext cx="6038280" cy="782708"/>
            </a:xfrm>
            <a:custGeom>
              <a:avLst/>
              <a:gdLst/>
              <a:ahLst/>
              <a:cxnLst>
                <a:cxn ang="0">
                  <a:pos x="wd2" y="hd2"/>
                </a:cxn>
                <a:cxn ang="5400000">
                  <a:pos x="wd2" y="hd2"/>
                </a:cxn>
                <a:cxn ang="10800000">
                  <a:pos x="wd2" y="hd2"/>
                </a:cxn>
                <a:cxn ang="16200000">
                  <a:pos x="wd2" y="hd2"/>
                </a:cxn>
              </a:cxnLst>
              <a:rect l="0" t="0" r="r" b="b"/>
              <a:pathLst>
                <a:path w="21600" h="21592" fill="norm" stroke="1" extrusionOk="0">
                  <a:moveTo>
                    <a:pt x="0" y="21592"/>
                  </a:moveTo>
                  <a:cubicBezTo>
                    <a:pt x="718" y="18822"/>
                    <a:pt x="1455" y="16298"/>
                    <a:pt x="2208" y="14031"/>
                  </a:cubicBezTo>
                  <a:cubicBezTo>
                    <a:pt x="5218" y="4961"/>
                    <a:pt x="8488" y="-8"/>
                    <a:pt x="11896" y="0"/>
                  </a:cubicBezTo>
                  <a:cubicBezTo>
                    <a:pt x="13603" y="4"/>
                    <a:pt x="15275" y="1256"/>
                    <a:pt x="16898" y="3646"/>
                  </a:cubicBezTo>
                  <a:cubicBezTo>
                    <a:pt x="18520" y="6035"/>
                    <a:pt x="20093" y="9562"/>
                    <a:pt x="21600" y="14117"/>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209" name="Group 209"/>
          <p:cNvGrpSpPr/>
          <p:nvPr/>
        </p:nvGrpSpPr>
        <p:grpSpPr>
          <a:xfrm>
            <a:off x="4488485" y="6488427"/>
            <a:ext cx="2174386" cy="4527124"/>
            <a:chOff x="0" y="0"/>
            <a:chExt cx="2174385" cy="4527122"/>
          </a:xfrm>
        </p:grpSpPr>
        <p:sp>
          <p:nvSpPr>
            <p:cNvPr id="207" name="Shape 207"/>
            <p:cNvSpPr/>
            <p:nvPr/>
          </p:nvSpPr>
          <p:spPr>
            <a:xfrm>
              <a:off x="0" y="0"/>
              <a:ext cx="2174386" cy="45271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984" y="17080"/>
                    <a:pt x="3701" y="12831"/>
                    <a:pt x="7815" y="9000"/>
                  </a:cubicBezTo>
                  <a:cubicBezTo>
                    <a:pt x="9872" y="7084"/>
                    <a:pt x="12278" y="5272"/>
                    <a:pt x="14992" y="3584"/>
                  </a:cubicBezTo>
                  <a:cubicBezTo>
                    <a:pt x="16349" y="2740"/>
                    <a:pt x="17783" y="1926"/>
                    <a:pt x="19288" y="1146"/>
                  </a:cubicBezTo>
                  <a:cubicBezTo>
                    <a:pt x="20041" y="755"/>
                    <a:pt x="20812" y="373"/>
                    <a:pt x="21600" y="0"/>
                  </a:cubicBezTo>
                </a:path>
              </a:pathLst>
            </a:custGeom>
            <a:noFill/>
            <a:ln w="203200" cap="flat">
              <a:solidFill>
                <a:srgbClr val="5D8EC7"/>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08" name="Shape 208"/>
            <p:cNvSpPr/>
            <p:nvPr/>
          </p:nvSpPr>
          <p:spPr>
            <a:xfrm>
              <a:off x="0" y="240094"/>
              <a:ext cx="1941675" cy="42870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102" y="16827"/>
                    <a:pt x="4145" y="12340"/>
                    <a:pt x="8752" y="8294"/>
                  </a:cubicBezTo>
                  <a:cubicBezTo>
                    <a:pt x="11055" y="6271"/>
                    <a:pt x="13749" y="4358"/>
                    <a:pt x="16789" y="2575"/>
                  </a:cubicBezTo>
                  <a:cubicBezTo>
                    <a:pt x="18308" y="1683"/>
                    <a:pt x="19914" y="824"/>
                    <a:pt x="21600" y="0"/>
                  </a:cubicBezTo>
                </a:path>
              </a:pathLst>
            </a:custGeom>
            <a:noFill/>
            <a:ln w="317500" cap="flat">
              <a:solidFill>
                <a:srgbClr val="5D8EC7"/>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10" name="Shape 210"/>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211" name="Shape 21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2" name="Shape 212"/>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pPr/>
            <a:r>
              <a:t>Conclusions</a:t>
            </a:r>
          </a:p>
        </p:txBody>
      </p:sp>
      <p:grpSp>
        <p:nvGrpSpPr>
          <p:cNvPr id="217" name="Group 217"/>
          <p:cNvGrpSpPr/>
          <p:nvPr/>
        </p:nvGrpSpPr>
        <p:grpSpPr>
          <a:xfrm>
            <a:off x="8142903" y="10915425"/>
            <a:ext cx="7488081" cy="1039395"/>
            <a:chOff x="0" y="0"/>
            <a:chExt cx="7488079" cy="1039394"/>
          </a:xfrm>
        </p:grpSpPr>
        <p:sp>
          <p:nvSpPr>
            <p:cNvPr id="213" name="Shape 213"/>
            <p:cNvSpPr/>
            <p:nvPr/>
          </p:nvSpPr>
          <p:spPr>
            <a:xfrm>
              <a:off x="94865" y="519697"/>
              <a:ext cx="7393215" cy="1"/>
            </a:xfrm>
            <a:prstGeom prst="line">
              <a:avLst/>
            </a:prstGeom>
            <a:noFill/>
            <a:ln w="317500" cap="flat">
              <a:solidFill>
                <a:srgbClr val="5E8EC7"/>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216" name="Group 216"/>
            <p:cNvGrpSpPr/>
            <p:nvPr/>
          </p:nvGrpSpPr>
          <p:grpSpPr>
            <a:xfrm rot="16200000">
              <a:off x="-30420" y="30419"/>
              <a:ext cx="1039395" cy="978556"/>
              <a:chOff x="0" y="0"/>
              <a:chExt cx="1039394" cy="978555"/>
            </a:xfrm>
          </p:grpSpPr>
          <p:sp>
            <p:nvSpPr>
              <p:cNvPr id="214" name="Shape 214"/>
              <p:cNvSpPr/>
              <p:nvPr/>
            </p:nvSpPr>
            <p:spPr>
              <a:xfrm>
                <a:off x="0" y="0"/>
                <a:ext cx="1039395" cy="953509"/>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15" name="Shape 215"/>
              <p:cNvSpPr/>
              <p:nvPr/>
            </p:nvSpPr>
            <p:spPr>
              <a:xfrm>
                <a:off x="152110" y="251825"/>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D8EC8"/>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sp>
        <p:nvSpPr>
          <p:cNvPr id="218" name="Shape 218"/>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pPr/>
            <a:r>
              <a:t>Experiment</a:t>
            </a:r>
          </a:p>
        </p:txBody>
      </p:sp>
      <p:sp>
        <p:nvSpPr>
          <p:cNvPr id="219" name="Shape 219"/>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pPr/>
            <a:r>
              <a:t>Data</a:t>
            </a:r>
          </a:p>
        </p:txBody>
      </p:sp>
      <p:sp>
        <p:nvSpPr>
          <p:cNvPr id="220" name="Shape 220"/>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549148">
              <a:defRPr b="1" sz="9118">
                <a:latin typeface="Helvetica"/>
                <a:ea typeface="Helvetica"/>
                <a:cs typeface="Helvetica"/>
                <a:sym typeface="Helvetica"/>
              </a:defRPr>
            </a:pPr>
            <a:r>
              <a:rPr b="0"/>
              <a:t>(Experimental)</a:t>
            </a:r>
            <a:r>
              <a:t> Science</a:t>
            </a:r>
          </a:p>
        </p:txBody>
      </p:sp>
      <p:sp>
        <p:nvSpPr>
          <p:cNvPr id="221" name="Shape 221"/>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22" name="Shape 222"/>
          <p:cNvSpPr txBox="1"/>
          <p:nvPr/>
        </p:nvSpPr>
        <p:spPr>
          <a:xfrm rot="21271686">
            <a:off x="1415220" y="4306071"/>
            <a:ext cx="3224691"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IMRAD</a:t>
            </a:r>
          </a:p>
        </p:txBody>
      </p:sp>
      <p:sp>
        <p:nvSpPr>
          <p:cNvPr id="223" name="Shape 22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500">
                <a:solidFill>
                  <a:srgbClr val="5C8DC6"/>
                </a:solidFill>
                <a:latin typeface="Helvetica"/>
                <a:ea typeface="Helvetica"/>
                <a:cs typeface="Helvetica"/>
                <a:sym typeface="Helvetica"/>
              </a:defRPr>
            </a:lvl1pPr>
          </a:lstStyle>
          <a:p>
            <a:pPr/>
            <a:r>
              <a:t>Hypothesis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21"/>
                                        </p:tgtEl>
                                        <p:attrNameLst>
                                          <p:attrName>style.visibility</p:attrName>
                                        </p:attrNameLst>
                                      </p:cBhvr>
                                      <p:to>
                                        <p:strVal val="visible"/>
                                      </p:to>
                                    </p:set>
                                    <p:animEffect filter="wipe(left)" transition="in">
                                      <p:cBhvr>
                                        <p:cTn id="7" dur="800"/>
                                        <p:tgtEl>
                                          <p:spTgt spid="221"/>
                                        </p:tgtEl>
                                      </p:cBhvr>
                                    </p:animEffect>
                                  </p:childTnLst>
                                </p:cTn>
                              </p:par>
                            </p:childTnLst>
                          </p:cTn>
                        </p:par>
                        <p:par>
                          <p:cTn id="8" fill="hold">
                            <p:stCondLst>
                              <p:cond delay="800"/>
                            </p:stCondLst>
                            <p:childTnLst>
                              <p:par>
                                <p:cTn id="9" presetClass="entr" nodeType="afterEffect" presetSubtype="0" presetID="1" grpId="2" fill="hold">
                                  <p:stCondLst>
                                    <p:cond delay="500"/>
                                  </p:stCondLst>
                                  <p:iterate type="lt" backwards="0">
                                    <p:tmAbs val="10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2" presetID="22" grpId="3" fill="hold">
                                  <p:stCondLst>
                                    <p:cond delay="0"/>
                                  </p:stCondLst>
                                  <p:iterate type="el" backwards="0">
                                    <p:tmAbs val="0"/>
                                  </p:iterate>
                                  <p:childTnLst>
                                    <p:set>
                                      <p:cBhvr>
                                        <p:cTn id="14" fill="hold"/>
                                        <p:tgtEl>
                                          <p:spTgt spid="217"/>
                                        </p:tgtEl>
                                        <p:attrNameLst>
                                          <p:attrName>style.visibility</p:attrName>
                                        </p:attrNameLst>
                                      </p:cBhvr>
                                      <p:to>
                                        <p:strVal val="visible"/>
                                      </p:to>
                                    </p:set>
                                    <p:animEffect filter="wipe(right)" transition="in">
                                      <p:cBhvr>
                                        <p:cTn id="15"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1"/>
      <p:bldP build="whole" bldLvl="1" animBg="1" rev="0" advAuto="0" spid="222" grpId="2"/>
      <p:bldP build="whole" bldLvl="1" animBg="1" rev="0" advAuto="0" spid="217" grpId="3"/>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txBox="1"/>
          <p:nvPr>
            <p:ph type="sldNum" sz="quarter" idx="2"/>
          </p:nvPr>
        </p:nvSpPr>
        <p:spPr>
          <a:xfrm>
            <a:off x="11739153" y="12684509"/>
            <a:ext cx="905694" cy="1016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8" name="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229" name="Shape 229"/>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Pop Quiz</a:t>
            </a:r>
          </a:p>
        </p:txBody>
      </p:sp>
      <p:sp>
        <p:nvSpPr>
          <p:cNvPr id="230" name="Shape 230"/>
          <p:cNvSpPr txBox="1"/>
          <p:nvPr>
            <p:ph type="body" sz="quarter" idx="4294967295"/>
          </p:nvPr>
        </p:nvSpPr>
        <p:spPr>
          <a:xfrm>
            <a:off x="2250571" y="3537638"/>
            <a:ext cx="19882858" cy="2013486"/>
          </a:xfrm>
          <a:prstGeom prst="rect">
            <a:avLst/>
          </a:prstGeom>
        </p:spPr>
        <p:txBody>
          <a:bodyPr lIns="71437" tIns="71437" rIns="71437" bIns="71437"/>
          <a:lstStyle/>
          <a:p>
            <a:pPr marL="0" indent="0" algn="ctr" defTabSz="584200">
              <a:spcBef>
                <a:spcPts val="8000"/>
              </a:spcBef>
              <a:buSzTx/>
              <a:buNone/>
              <a:defRPr sz="7000">
                <a:solidFill>
                  <a:srgbClr val="005493"/>
                </a:solidFill>
              </a:defRPr>
            </a:pPr>
            <a:r>
              <a:t>What is </a:t>
            </a:r>
            <a:r>
              <a:rPr b="1"/>
              <a:t>data science</a:t>
            </a:r>
            <a:r>
              <a:t>? Poll your neighbors.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00000" fill="hold"/>
                                        <p:tgtEl>
                                          <p:spTgt spid="2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Shape 235"/>
          <p:cNvSpPr txBox="1"/>
          <p:nvPr>
            <p:ph type="body" sz="quarter" idx="4294967295"/>
          </p:nvPr>
        </p:nvSpPr>
        <p:spPr>
          <a:xfrm>
            <a:off x="2250571" y="3537638"/>
            <a:ext cx="19882858" cy="2013486"/>
          </a:xfrm>
          <a:prstGeom prst="rect">
            <a:avLst/>
          </a:prstGeom>
        </p:spPr>
        <p:txBody>
          <a:bodyPr lIns="71437" tIns="71437" rIns="71437" bIns="71437"/>
          <a:lstStyle/>
          <a:p>
            <a:pPr marL="0" indent="0" algn="ctr" defTabSz="584200">
              <a:spcBef>
                <a:spcPts val="8000"/>
              </a:spcBef>
              <a:buSzTx/>
              <a:buNone/>
              <a:defRPr sz="7000">
                <a:solidFill>
                  <a:srgbClr val="005493"/>
                </a:solidFill>
              </a:defRPr>
            </a:pPr>
            <a:r>
              <a:t>What is </a:t>
            </a:r>
            <a:r>
              <a:rPr b="1"/>
              <a:t>data science</a:t>
            </a:r>
            <a:r>
              <a:t>? Poll your neighbors.</a:t>
            </a:r>
          </a:p>
        </p:txBody>
      </p:sp>
      <p:sp>
        <p:nvSpPr>
          <p:cNvPr id="236" name="Shape 236"/>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Pop Quiz</a:t>
            </a:r>
          </a:p>
        </p:txBody>
      </p:sp>
      <p:sp>
        <p:nvSpPr>
          <p:cNvPr id="237" name="Shape 237"/>
          <p:cNvSpPr txBox="1"/>
          <p:nvPr/>
        </p:nvSpPr>
        <p:spPr>
          <a:xfrm>
            <a:off x="5851068" y="6515703"/>
            <a:ext cx="12681864" cy="36309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spcBef>
                <a:spcPts val="8000"/>
              </a:spcBef>
              <a:defRPr b="1" sz="7000">
                <a:solidFill>
                  <a:srgbClr val="005493"/>
                </a:solidFill>
                <a:latin typeface="Helvetica"/>
                <a:ea typeface="Helvetica"/>
                <a:cs typeface="Helvetica"/>
                <a:sym typeface="Helvetica"/>
              </a:defRPr>
            </a:lvl1pPr>
          </a:lstStyle>
          <a:p>
            <a:pPr/>
            <a:r>
              <a:t>Science with non-trivial 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42" name="Shape 242"/>
          <p:cNvSpPr/>
          <p:nvPr/>
        </p:nvSpPr>
        <p:spPr>
          <a:xfrm rot="4618782">
            <a:off x="9774026" y="6171913"/>
            <a:ext cx="12260310" cy="8504314"/>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245" name="Group 245"/>
          <p:cNvGrpSpPr/>
          <p:nvPr/>
        </p:nvGrpSpPr>
        <p:grpSpPr>
          <a:xfrm rot="6894630">
            <a:off x="14501091" y="4541153"/>
            <a:ext cx="1039395" cy="1048960"/>
            <a:chOff x="0" y="0"/>
            <a:chExt cx="1039394" cy="1048958"/>
          </a:xfrm>
        </p:grpSpPr>
        <p:sp>
          <p:nvSpPr>
            <p:cNvPr id="243" name="Shape 243"/>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44" name="Shape 244"/>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248" name="Group 248"/>
          <p:cNvGrpSpPr/>
          <p:nvPr/>
        </p:nvGrpSpPr>
        <p:grpSpPr>
          <a:xfrm>
            <a:off x="16841097" y="6267737"/>
            <a:ext cx="2411283" cy="4769640"/>
            <a:chOff x="0" y="0"/>
            <a:chExt cx="2411282" cy="4769639"/>
          </a:xfrm>
        </p:grpSpPr>
        <p:sp>
          <p:nvSpPr>
            <p:cNvPr id="246" name="Shape 246"/>
            <p:cNvSpPr/>
            <p:nvPr/>
          </p:nvSpPr>
          <p:spPr>
            <a:xfrm>
              <a:off x="0" y="0"/>
              <a:ext cx="2411283" cy="4769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38" y="2709"/>
                    <a:pt x="10905" y="5961"/>
                    <a:pt x="14605" y="9609"/>
                  </a:cubicBezTo>
                  <a:cubicBezTo>
                    <a:pt x="18304" y="13256"/>
                    <a:pt x="20738" y="17300"/>
                    <a:pt x="21600" y="21600"/>
                  </a:cubicBezTo>
                </a:path>
              </a:pathLst>
            </a:custGeom>
            <a:noFill/>
            <a:ln w="203200" cap="flat">
              <a:solidFill>
                <a:srgbClr val="5E8FC6"/>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47" name="Shape 247"/>
            <p:cNvSpPr/>
            <p:nvPr/>
          </p:nvSpPr>
          <p:spPr>
            <a:xfrm>
              <a:off x="0" y="0"/>
              <a:ext cx="2306759" cy="4068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207" y="3176"/>
                    <a:pt x="11399" y="6988"/>
                    <a:pt x="15267" y="11265"/>
                  </a:cubicBezTo>
                  <a:cubicBezTo>
                    <a:pt x="17200" y="13402"/>
                    <a:pt x="18803" y="15657"/>
                    <a:pt x="20035" y="18006"/>
                  </a:cubicBezTo>
                  <a:cubicBezTo>
                    <a:pt x="20651" y="19181"/>
                    <a:pt x="21175" y="20380"/>
                    <a:pt x="21600" y="21600"/>
                  </a:cubicBezTo>
                </a:path>
              </a:pathLst>
            </a:custGeom>
            <a:noFill/>
            <a:ln w="317500" cap="flat">
              <a:solidFill>
                <a:srgbClr val="5E8FC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49" name="Shape 24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250" name="Shape 25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1" name="Shape 25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Conclusions</a:t>
            </a:r>
          </a:p>
        </p:txBody>
      </p:sp>
      <p:sp>
        <p:nvSpPr>
          <p:cNvPr id="252" name="Shape 252"/>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253" name="Shape 25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Hypothesis</a:t>
            </a:r>
          </a:p>
        </p:txBody>
      </p:sp>
      <p:grpSp>
        <p:nvGrpSpPr>
          <p:cNvPr id="256" name="Group 256"/>
          <p:cNvGrpSpPr/>
          <p:nvPr/>
        </p:nvGrpSpPr>
        <p:grpSpPr>
          <a:xfrm rot="2491080">
            <a:off x="5938342" y="6196043"/>
            <a:ext cx="1039396" cy="1048959"/>
            <a:chOff x="0" y="0"/>
            <a:chExt cx="1039394" cy="1048958"/>
          </a:xfrm>
        </p:grpSpPr>
        <p:sp>
          <p:nvSpPr>
            <p:cNvPr id="254" name="Shape 25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55" name="Shape 25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57" name="Shape 25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Experiment</a:t>
            </a:r>
          </a:p>
        </p:txBody>
      </p:sp>
      <p:sp>
        <p:nvSpPr>
          <p:cNvPr id="258" name="Shape 258"/>
          <p:cNvSpPr txBox="1"/>
          <p:nvPr/>
        </p:nvSpPr>
        <p:spPr>
          <a:xfrm>
            <a:off x="14856800" y="5379151"/>
            <a:ext cx="2769397" cy="10780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C -0.008657 -0.015233 -0.018412 -0.028357 -0.029010 -0.039029 C -0.040442 -0.050539 -0.052742 -0.059084 -0.065535 -0.064403" origin="layout" pathEditMode="relative">
                                      <p:cBhvr>
                                        <p:cTn id="6" dur="500" fill="hold"/>
                                        <p:tgtEl>
                                          <p:spTgt spid="258"/>
                                        </p:tgtEl>
                                        <p:attrNameLst>
                                          <p:attrName>ppt_x</p:attrName>
                                          <p:attrName>ppt_y</p:attrName>
                                        </p:attrNameLst>
                                      </p:cBhvr>
                                    </p:animMotion>
                                  </p:childTnLst>
                                </p:cTn>
                              </p:par>
                            </p:childTnLst>
                          </p:cTn>
                        </p:par>
                        <p:par>
                          <p:cTn id="7" fill="hold">
                            <p:stCondLst>
                              <p:cond delay="500"/>
                            </p:stCondLst>
                            <p:childTnLst>
                              <p:par>
                                <p:cTn id="8" presetClass="exit" nodeType="afterEffect" presetID="9" grpId="2" fill="hold">
                                  <p:stCondLst>
                                    <p:cond delay="0"/>
                                  </p:stCondLst>
                                  <p:iterate type="el" backwards="0">
                                    <p:tmAbs val="0"/>
                                  </p:iterate>
                                  <p:childTnLst>
                                    <p:animEffect filter="dissolve" transition="out">
                                      <p:cBhvr>
                                        <p:cTn id="9" dur="200" fill="hold"/>
                                        <p:tgtEl>
                                          <p:spTgt spid="248"/>
                                        </p:tgtEl>
                                      </p:cBhvr>
                                    </p:animEffect>
                                    <p:set>
                                      <p:cBhvr>
                                        <p:cTn id="10" fill="hold">
                                          <p:stCondLst>
                                            <p:cond delay="199"/>
                                          </p:stCondLst>
                                        </p:cTn>
                                        <p:tgtEl>
                                          <p:spTgt spid="248"/>
                                        </p:tgtEl>
                                        <p:attrNameLst>
                                          <p:attrName>style.visibility</p:attrName>
                                        </p:attrNameLst>
                                      </p:cBhvr>
                                      <p:to>
                                        <p:strVal val="hidden"/>
                                      </p:to>
                                    </p:set>
                                  </p:childTnLst>
                                </p:cTn>
                              </p:par>
                            </p:childTnLst>
                          </p:cTn>
                        </p:par>
                        <p:par>
                          <p:cTn id="11" fill="hold">
                            <p:stCondLst>
                              <p:cond delay="0"/>
                            </p:stCondLst>
                            <p:childTnLst>
                              <p:par>
                                <p:cTn id="12" presetClass="path" nodeType="withEffect" presetSubtype="0" presetID="-1" grpId="3" accel="50000" decel="50000" fill="hold">
                                  <p:stCondLst>
                                    <p:cond delay="0"/>
                                  </p:stCondLst>
                                  <p:childTnLst>
                                    <p:animMotion path="M 0.000000 0.000000 C -0.012919 -0.010205 -0.026207 -0.018869 -0.039774 -0.025933 C -0.053050 -0.032846 -0.066565 -0.038213 -0.080233 -0.042000" origin="layout" pathEditMode="relative">
                                      <p:cBhvr>
                                        <p:cTn id="13" dur="500" fill="hold"/>
                                        <p:tgtEl>
                                          <p:spTgt spid="245"/>
                                        </p:tgtEl>
                                        <p:attrNameLst>
                                          <p:attrName>ppt_x</p:attrName>
                                          <p:attrName>ppt_y</p:attrName>
                                        </p:attrNameLst>
                                      </p:cBhvr>
                                    </p:animMotion>
                                  </p:childTnLst>
                                </p:cTn>
                              </p:par>
                            </p:childTnLst>
                          </p:cTn>
                        </p:par>
                        <p:par>
                          <p:cTn id="14" fill="hold">
                            <p:stCondLst>
                              <p:cond delay="0"/>
                            </p:stCondLst>
                            <p:childTnLst>
                              <p:par>
                                <p:cTn id="15" presetClass="emph" nodeType="withEffect" presetSubtype="0" presetID="8" grpId="4" accel="50000" decel="50000" fill="hold">
                                  <p:stCondLst>
                                    <p:cond delay="0"/>
                                  </p:stCondLst>
                                  <p:childTnLst>
                                    <p:animRot by="-906000">
                                      <p:cBhvr>
                                        <p:cTn id="16" dur="500" fill="hold"/>
                                        <p:tgtEl>
                                          <p:spTgt spid="245"/>
                                        </p:tgtEl>
                                        <p:attrNameLst>
                                          <p:attrName>r</p:attrName>
                                        </p:attrNameLst>
                                      </p:cBhvr>
                                    </p:animRot>
                                  </p:childTnLst>
                                </p:cTn>
                              </p:par>
                            </p:childTnLst>
                          </p:cTn>
                        </p:par>
                        <p:par>
                          <p:cTn id="17" fill="hold">
                            <p:stCondLst>
                              <p:cond delay="0"/>
                            </p:stCondLst>
                            <p:childTnLst>
                              <p:par>
                                <p:cTn id="18" presetClass="path" nodeType="withEffect" presetSubtype="0" presetID="-1" grpId="5" accel="50000" decel="50000" fill="hold">
                                  <p:stCondLst>
                                    <p:cond delay="0"/>
                                  </p:stCondLst>
                                  <p:childTnLst>
                                    <p:animMotion path="M 0.000000 0.000000 L -0.031430 -0.124148" origin="layout" pathEditMode="relative">
                                      <p:cBhvr>
                                        <p:cTn id="19" dur="500" fill="hold"/>
                                        <p:tgtEl>
                                          <p:spTgt spid="242"/>
                                        </p:tgtEl>
                                        <p:attrNameLst>
                                          <p:attrName>ppt_x</p:attrName>
                                          <p:attrName>ppt_y</p:attrName>
                                        </p:attrNameLst>
                                      </p:cBhvr>
                                    </p:animMotion>
                                  </p:childTnLst>
                                </p:cTn>
                              </p:par>
                            </p:childTnLst>
                          </p:cTn>
                        </p:par>
                        <p:par>
                          <p:cTn id="20" fill="hold">
                            <p:stCondLst>
                              <p:cond delay="0"/>
                            </p:stCondLst>
                            <p:childTnLst>
                              <p:par>
                                <p:cTn id="21" presetClass="emph" nodeType="withEffect" presetSubtype="0" presetID="8" grpId="6" accel="50000" decel="50000" fill="hold">
                                  <p:stCondLst>
                                    <p:cond delay="0"/>
                                  </p:stCondLst>
                                  <p:childTnLst>
                                    <p:animRot by="-1523999">
                                      <p:cBhvr>
                                        <p:cTn id="22" dur="500" fill="hold"/>
                                        <p:tgtEl>
                                          <p:spTgt spid="24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6"/>
      <p:bldP build="whole" bldLvl="1" animBg="1" rev="0" advAuto="0" spid="245" grpId="4"/>
      <p:bldP build="whole" bldLvl="1" animBg="1" rev="0" advAuto="0" spid="248"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63" name="Shape 263"/>
          <p:cNvSpPr/>
          <p:nvPr/>
        </p:nvSpPr>
        <p:spPr>
          <a:xfrm rot="3097676">
            <a:off x="9008631" y="4468591"/>
            <a:ext cx="12260310" cy="8504315"/>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64" name="Shape 264"/>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265" name="Shape 265"/>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Shape 266"/>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Conclusions</a:t>
            </a:r>
          </a:p>
        </p:txBody>
      </p:sp>
      <p:sp>
        <p:nvSpPr>
          <p:cNvPr id="267" name="Shape 267"/>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268" name="Shape 268"/>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Hypothesis</a:t>
            </a:r>
          </a:p>
        </p:txBody>
      </p:sp>
      <p:sp>
        <p:nvSpPr>
          <p:cNvPr id="269" name="Shape 269"/>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70" name="Shape 270"/>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271" name="Shape 271"/>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272" name="Shape 272"/>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273" name="Shape 273"/>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276" name="Group 276"/>
          <p:cNvGrpSpPr/>
          <p:nvPr/>
        </p:nvGrpSpPr>
        <p:grpSpPr>
          <a:xfrm rot="2491080">
            <a:off x="5938342" y="6196043"/>
            <a:ext cx="1039396" cy="1048959"/>
            <a:chOff x="0" y="0"/>
            <a:chExt cx="1039394" cy="1048958"/>
          </a:xfrm>
        </p:grpSpPr>
        <p:sp>
          <p:nvSpPr>
            <p:cNvPr id="274" name="Shape 27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75" name="Shape 27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77" name="Shape 277"/>
          <p:cNvSpPr txBox="1"/>
          <p:nvPr/>
        </p:nvSpPr>
        <p:spPr>
          <a:xfrm>
            <a:off x="5786832" y="5379151"/>
            <a:ext cx="5806302" cy="10780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Experiment</a:t>
            </a:r>
          </a:p>
        </p:txBody>
      </p:sp>
      <p:sp>
        <p:nvSpPr>
          <p:cNvPr id="278" name="Shape 278"/>
          <p:cNvSpPr txBox="1"/>
          <p:nvPr/>
        </p:nvSpPr>
        <p:spPr>
          <a:xfrm>
            <a:off x="13264763" y="4497031"/>
            <a:ext cx="2769398"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Data</a:t>
            </a:r>
          </a:p>
        </p:txBody>
      </p:sp>
      <p:grpSp>
        <p:nvGrpSpPr>
          <p:cNvPr id="281" name="Group 281"/>
          <p:cNvGrpSpPr/>
          <p:nvPr/>
        </p:nvGrpSpPr>
        <p:grpSpPr>
          <a:xfrm rot="5985562">
            <a:off x="12539394" y="3959142"/>
            <a:ext cx="1039396" cy="1048959"/>
            <a:chOff x="0" y="0"/>
            <a:chExt cx="1039394" cy="1048958"/>
          </a:xfrm>
        </p:grpSpPr>
        <p:sp>
          <p:nvSpPr>
            <p:cNvPr id="279" name="Shape 279"/>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0" name="Shape 280"/>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282" name="Shape 282"/>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Data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6" presetID="18" grpId="1" fill="hold">
                                  <p:stCondLst>
                                    <p:cond delay="0"/>
                                  </p:stCondLst>
                                  <p:iterate type="el" backwards="0">
                                    <p:tmAbs val="0"/>
                                  </p:iterate>
                                  <p:childTnLst>
                                    <p:set>
                                      <p:cBhvr>
                                        <p:cTn id="6" fill="hold"/>
                                        <p:tgtEl>
                                          <p:spTgt spid="273"/>
                                        </p:tgtEl>
                                        <p:attrNameLst>
                                          <p:attrName>style.visibility</p:attrName>
                                        </p:attrNameLst>
                                      </p:cBhvr>
                                      <p:to>
                                        <p:strVal val="visible"/>
                                      </p:to>
                                    </p:set>
                                    <p:animEffect filter="strips(downRight)" transition="in">
                                      <p:cBhvr>
                                        <p:cTn id="7" dur="200"/>
                                        <p:tgtEl>
                                          <p:spTgt spid="273"/>
                                        </p:tgtEl>
                                      </p:cBhvr>
                                    </p:animEffect>
                                  </p:childTnLst>
                                </p:cTn>
                              </p:par>
                            </p:childTnLst>
                          </p:cTn>
                        </p:par>
                        <p:par>
                          <p:cTn id="8" fill="hold">
                            <p:stCondLst>
                              <p:cond delay="200"/>
                            </p:stCondLst>
                            <p:childTnLst>
                              <p:par>
                                <p:cTn id="9" presetClass="entr" nodeType="afterEffect" presetSubtype="0" presetID="1" grpId="2" fill="hold">
                                  <p:stCondLst>
                                    <p:cond delay="0"/>
                                  </p:stCondLst>
                                  <p:iterate type="el" backwards="0">
                                    <p:tmAbs val="0"/>
                                  </p:iterate>
                                  <p:childTnLst>
                                    <p:set>
                                      <p:cBhvr>
                                        <p:cTn id="10" fill="hold"/>
                                        <p:tgtEl>
                                          <p:spTgt spid="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 presetID="22" grpId="5" fill="hold">
                                  <p:stCondLst>
                                    <p:cond delay="0"/>
                                  </p:stCondLst>
                                  <p:iterate type="el" backwards="0">
                                    <p:tmAbs val="0"/>
                                  </p:iterate>
                                  <p:childTnLst>
                                    <p:set>
                                      <p:cBhvr>
                                        <p:cTn id="22" fill="hold"/>
                                        <p:tgtEl>
                                          <p:spTgt spid="269"/>
                                        </p:tgtEl>
                                        <p:attrNameLst>
                                          <p:attrName>style.visibility</p:attrName>
                                        </p:attrNameLst>
                                      </p:cBhvr>
                                      <p:to>
                                        <p:strVal val="visible"/>
                                      </p:to>
                                    </p:set>
                                    <p:animEffect filter="wipe(up)" transition="in">
                                      <p:cBhvr>
                                        <p:cTn id="23" dur="200"/>
                                        <p:tgtEl>
                                          <p:spTgt spid="269"/>
                                        </p:tgtEl>
                                      </p:cBhvr>
                                    </p:animEffect>
                                  </p:childTnLst>
                                </p:cTn>
                              </p:par>
                            </p:childTnLst>
                          </p:cTn>
                        </p:par>
                      </p:childTnLst>
                    </p:cTn>
                  </p:par>
                  <p:par>
                    <p:cTn id="24" fill="hold">
                      <p:stCondLst>
                        <p:cond delay="indefinite"/>
                      </p:stCondLst>
                      <p:childTnLst>
                        <p:par>
                          <p:cTn id="25" fill="hold">
                            <p:stCondLst>
                              <p:cond delay="0"/>
                            </p:stCondLst>
                            <p:childTnLst>
                              <p:par>
                                <p:cTn id="26" presetClass="path" nodeType="clickEffect" presetSubtype="0" presetID="-1" grpId="6" accel="50000" decel="50000" fill="hold">
                                  <p:stCondLst>
                                    <p:cond delay="0"/>
                                  </p:stCondLst>
                                  <p:childTnLst>
                                    <p:animMotion path="M 0.000000 0.000000 C -0.046008 -0.013902 -0.093209 -0.008455 -0.137820 0.015904 C -0.178645 0.038195 -0.216303 0.075805 -0.248249 0.126193" origin="layout" pathEditMode="relative">
                                      <p:cBhvr>
                                        <p:cTn id="27" dur="1000" fill="hold"/>
                                        <p:tgtEl>
                                          <p:spTgt spid="281"/>
                                        </p:tgtEl>
                                        <p:attrNameLst>
                                          <p:attrName>ppt_x</p:attrName>
                                          <p:attrName>ppt_y</p:attrName>
                                        </p:attrNameLst>
                                      </p:cBhvr>
                                    </p:animMotion>
                                  </p:childTnLst>
                                </p:cTn>
                              </p:par>
                            </p:childTnLst>
                          </p:cTn>
                        </p:par>
                        <p:par>
                          <p:cTn id="28" fill="hold">
                            <p:stCondLst>
                              <p:cond delay="0"/>
                            </p:stCondLst>
                            <p:childTnLst>
                              <p:par>
                                <p:cTn id="29" presetClass="emph" nodeType="withEffect" presetSubtype="0" presetID="8" grpId="7" accel="50000" decel="50000" fill="hold">
                                  <p:stCondLst>
                                    <p:cond delay="0"/>
                                  </p:stCondLst>
                                  <p:childTnLst>
                                    <p:animRot by="-3107999">
                                      <p:cBhvr>
                                        <p:cTn id="30" dur="1000" fill="hold"/>
                                        <p:tgtEl>
                                          <p:spTgt spid="281"/>
                                        </p:tgtEl>
                                        <p:attrNameLst>
                                          <p:attrName>r</p:attrName>
                                        </p:attrNameLst>
                                      </p:cBhvr>
                                    </p:animRot>
                                  </p:childTnLst>
                                </p:cTn>
                              </p:par>
                            </p:childTnLst>
                          </p:cTn>
                        </p:par>
                        <p:par>
                          <p:cTn id="31" fill="hold">
                            <p:stCondLst>
                              <p:cond delay="0"/>
                            </p:stCondLst>
                            <p:childTnLst>
                              <p:par>
                                <p:cTn id="32" presetClass="path" nodeType="withEffect" presetSubtype="0" presetID="-1" grpId="8" accel="50000" decel="50000" fill="hold">
                                  <p:stCondLst>
                                    <p:cond delay="0"/>
                                  </p:stCondLst>
                                  <p:childTnLst>
                                    <p:animMotion path="M 0.000000 0.000000 C -0.014399 0.026988 -0.027172 0.056576 -0.038113 0.088283 C -0.048383 0.118050 -0.056986 0.149535 -0.063799 0.182288" origin="layout" pathEditMode="relative">
                                      <p:cBhvr>
                                        <p:cTn id="33" dur="1000" fill="hold"/>
                                        <p:tgtEl>
                                          <p:spTgt spid="276"/>
                                        </p:tgtEl>
                                        <p:attrNameLst>
                                          <p:attrName>ppt_x</p:attrName>
                                          <p:attrName>ppt_y</p:attrName>
                                        </p:attrNameLst>
                                      </p:cBhvr>
                                    </p:animMotion>
                                  </p:childTnLst>
                                </p:cTn>
                              </p:par>
                            </p:childTnLst>
                          </p:cTn>
                        </p:par>
                        <p:par>
                          <p:cTn id="34" fill="hold">
                            <p:stCondLst>
                              <p:cond delay="0"/>
                            </p:stCondLst>
                            <p:childTnLst>
                              <p:par>
                                <p:cTn id="35" presetClass="emph" nodeType="withEffect" presetSubtype="0" presetID="8" grpId="9" accel="50000" decel="50000" fill="hold">
                                  <p:stCondLst>
                                    <p:cond delay="0"/>
                                  </p:stCondLst>
                                  <p:childTnLst>
                                    <p:animRot by="-1427999">
                                      <p:cBhvr>
                                        <p:cTn id="36" dur="1000" fill="hold"/>
                                        <p:tgtEl>
                                          <p:spTgt spid="276"/>
                                        </p:tgtEl>
                                        <p:attrNameLst>
                                          <p:attrName>r</p:attrName>
                                        </p:attrNameLst>
                                      </p:cBhvr>
                                    </p:animRot>
                                  </p:childTnLst>
                                </p:cTn>
                              </p:par>
                            </p:childTnLst>
                          </p:cTn>
                        </p:par>
                        <p:par>
                          <p:cTn id="37" fill="hold">
                            <p:stCondLst>
                              <p:cond delay="0"/>
                            </p:stCondLst>
                            <p:childTnLst>
                              <p:par>
                                <p:cTn id="38" presetClass="path" nodeType="withEffect" presetSubtype="0" presetID="-1" grpId="10" accel="50000" decel="50000" fill="hold">
                                  <p:stCondLst>
                                    <p:cond delay="0"/>
                                  </p:stCondLst>
                                  <p:childTnLst>
                                    <p:animMotion path="M 0.000000 0.000000 L -0.136928 -0.118891" origin="layout" pathEditMode="relative">
                                      <p:cBhvr>
                                        <p:cTn id="39" dur="1000" fill="hold"/>
                                        <p:tgtEl>
                                          <p:spTgt spid="263"/>
                                        </p:tgtEl>
                                        <p:attrNameLst>
                                          <p:attrName>ppt_x</p:attrName>
                                          <p:attrName>ppt_y</p:attrName>
                                        </p:attrNameLst>
                                      </p:cBhvr>
                                    </p:animMotion>
                                  </p:childTnLst>
                                </p:cTn>
                              </p:par>
                            </p:childTnLst>
                          </p:cTn>
                        </p:par>
                        <p:par>
                          <p:cTn id="40" fill="hold">
                            <p:stCondLst>
                              <p:cond delay="0"/>
                            </p:stCondLst>
                            <p:childTnLst>
                              <p:par>
                                <p:cTn id="41" presetClass="emph" nodeType="withEffect" presetSubtype="0" presetID="8" grpId="11" accel="50000" decel="50000" fill="hold">
                                  <p:stCondLst>
                                    <p:cond delay="0"/>
                                  </p:stCondLst>
                                  <p:childTnLst>
                                    <p:animRot by="-3096000">
                                      <p:cBhvr>
                                        <p:cTn id="42" dur="1000" fill="hold"/>
                                        <p:tgtEl>
                                          <p:spTgt spid="263"/>
                                        </p:tgtEl>
                                        <p:attrNameLst>
                                          <p:attrName>r</p:attrName>
                                        </p:attrNameLst>
                                      </p:cBhvr>
                                    </p:animRot>
                                  </p:childTnLst>
                                </p:cTn>
                              </p:par>
                            </p:childTnLst>
                          </p:cTn>
                        </p:par>
                        <p:par>
                          <p:cTn id="43" fill="hold">
                            <p:stCondLst>
                              <p:cond delay="0"/>
                            </p:stCondLst>
                            <p:childTnLst>
                              <p:par>
                                <p:cTn id="44" presetClass="path" nodeType="withEffect" presetSubtype="0" presetID="-1" grpId="12" accel="50000" decel="50000" fill="hold">
                                  <p:stCondLst>
                                    <p:cond delay="0"/>
                                  </p:stCondLst>
                                  <p:childTnLst>
                                    <p:animMotion path="M 0.000000 0.000000 C -0.041589 -0.035767 -0.087489 -0.052791 -0.133653 -0.049570 C -0.182560 -0.046158 -0.230124 -0.020166 -0.271666 0.025848" origin="layout" pathEditMode="relative">
                                      <p:cBhvr>
                                        <p:cTn id="45" dur="1000" fill="hold"/>
                                        <p:tgtEl>
                                          <p:spTgt spid="278"/>
                                        </p:tgtEl>
                                        <p:attrNameLst>
                                          <p:attrName>ppt_x</p:attrName>
                                          <p:attrName>ppt_y</p:attrName>
                                        </p:attrNameLst>
                                      </p:cBhvr>
                                    </p:animMotion>
                                  </p:childTnLst>
                                </p:cTn>
                              </p:par>
                            </p:childTnLst>
                          </p:cTn>
                        </p:par>
                        <p:par>
                          <p:cTn id="46" fill="hold">
                            <p:stCondLst>
                              <p:cond delay="0"/>
                            </p:stCondLst>
                            <p:childTnLst>
                              <p:par>
                                <p:cTn id="47" presetClass="path" nodeType="withEffect" presetSubtype="0" presetID="-1" grpId="13" accel="50000" decel="50000" fill="hold">
                                  <p:stCondLst>
                                    <p:cond delay="0"/>
                                  </p:stCondLst>
                                  <p:childTnLst>
                                    <p:animMotion path="M 0.000000 0.000000 C -0.018894 0.022541 -0.035584 0.050432 -0.049406 0.082566 C -0.062144 0.112178 -0.072292 0.145040 -0.079508 0.180041" origin="layout" pathEditMode="relative">
                                      <p:cBhvr>
                                        <p:cTn id="48" dur="1000" fill="hold"/>
                                        <p:tgtEl>
                                          <p:spTgt spid="277"/>
                                        </p:tgtEl>
                                        <p:attrNameLst>
                                          <p:attrName>ppt_x</p:attrName>
                                          <p:attrName>ppt_y</p:attrName>
                                        </p:attrNameLst>
                                      </p:cBhvr>
                                    </p:animMotion>
                                  </p:childTnLst>
                                </p:cTn>
                              </p:par>
                            </p:childTnLst>
                          </p:cTn>
                        </p:par>
                        <p:par>
                          <p:cTn id="49" fill="hold">
                            <p:stCondLst>
                              <p:cond delay="1000"/>
                            </p:stCondLst>
                            <p:childTnLst>
                              <p:par>
                                <p:cTn id="50" presetClass="entr" nodeType="afterEffect" presetSubtype="0" presetID="1" grpId="14" fill="hold">
                                  <p:stCondLst>
                                    <p:cond delay="0"/>
                                  </p:stCondLst>
                                  <p:iterate type="el" backwards="0">
                                    <p:tmAbs val="0"/>
                                  </p:iterate>
                                  <p:childTnLst>
                                    <p:set>
                                      <p:cBhvr>
                                        <p:cTn id="51" fill="hold"/>
                                        <p:tgtEl>
                                          <p:spTgt spid="2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9" grpId="5"/>
      <p:bldP build="whole" bldLvl="1" animBg="1" rev="0" advAuto="0" spid="270" grpId="2"/>
      <p:bldP build="whole" bldLvl="1" animBg="1" rev="0" advAuto="0" spid="263" grpId="11"/>
      <p:bldP build="whole" bldLvl="1" animBg="1" rev="0" advAuto="0" spid="282" grpId="14"/>
      <p:bldP build="whole" bldLvl="1" animBg="1" rev="0" advAuto="0" spid="271" grpId="3"/>
      <p:bldP build="whole" bldLvl="1" animBg="1" rev="0" advAuto="0" spid="281" grpId="7"/>
      <p:bldP build="whole" bldLvl="1" animBg="1" rev="0" advAuto="0" spid="272" grpId="4"/>
      <p:bldP build="whole" bldLvl="1" animBg="1" rev="0" advAuto="0" spid="276" grpId="9"/>
      <p:bldP build="whole" bldLvl="1" animBg="1" rev="0" advAuto="0" spid="273"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7" name="Shape 287"/>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8" name="Shape 288"/>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289" name="Shape 289"/>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290" name="Shape 29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1" name="Shape 291"/>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Conclusions</a:t>
            </a:r>
          </a:p>
        </p:txBody>
      </p:sp>
      <p:sp>
        <p:nvSpPr>
          <p:cNvPr id="292" name="Shape 292"/>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293" name="Shape 293"/>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Hypothesis</a:t>
            </a:r>
          </a:p>
        </p:txBody>
      </p:sp>
      <p:sp>
        <p:nvSpPr>
          <p:cNvPr id="294" name="Shape 294"/>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295" name="Shape 295"/>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296" name="Shape 296"/>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297" name="Shape 297"/>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Import</a:t>
            </a:r>
          </a:p>
        </p:txBody>
      </p:sp>
      <p:sp>
        <p:nvSpPr>
          <p:cNvPr id="298" name="Shape 298"/>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Tidy</a:t>
            </a:r>
          </a:p>
        </p:txBody>
      </p:sp>
      <p:sp>
        <p:nvSpPr>
          <p:cNvPr id="299" name="Shape 299"/>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0" name="Shape 300"/>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303" name="Group 303"/>
          <p:cNvGrpSpPr/>
          <p:nvPr/>
        </p:nvGrpSpPr>
        <p:grpSpPr>
          <a:xfrm rot="2877213">
            <a:off x="6490112" y="5686221"/>
            <a:ext cx="1039396" cy="1048959"/>
            <a:chOff x="0" y="0"/>
            <a:chExt cx="1039394" cy="1048958"/>
          </a:xfrm>
        </p:grpSpPr>
        <p:sp>
          <p:nvSpPr>
            <p:cNvPr id="301" name="Shape 30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2" name="Shape 30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306" name="Group 306"/>
          <p:cNvGrpSpPr/>
          <p:nvPr/>
        </p:nvGrpSpPr>
        <p:grpSpPr>
          <a:xfrm rot="1062803">
            <a:off x="4380656" y="8690912"/>
            <a:ext cx="1039395" cy="1048960"/>
            <a:chOff x="0" y="0"/>
            <a:chExt cx="1039394" cy="1048958"/>
          </a:xfrm>
        </p:grpSpPr>
        <p:sp>
          <p:nvSpPr>
            <p:cNvPr id="304" name="Shape 304"/>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05" name="Shape 305"/>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07" name="Shape 307"/>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Data</a:t>
            </a:r>
          </a:p>
        </p:txBody>
      </p:sp>
      <p:sp>
        <p:nvSpPr>
          <p:cNvPr id="308" name="Shape 308"/>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Experiment</a:t>
            </a:r>
          </a:p>
        </p:txBody>
      </p:sp>
      <p:sp>
        <p:nvSpPr>
          <p:cNvPr id="309" name="Shape 309"/>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309"/>
                                        </p:tgtEl>
                                        <p:attrNameLst>
                                          <p:attrName>style.visibility</p:attrName>
                                        </p:attrNameLst>
                                      </p:cBhvr>
                                      <p:to>
                                        <p:strVal val="visible"/>
                                      </p:to>
                                    </p:set>
                                    <p:animEffect filter="wipe(left)" transition="in">
                                      <p:cBhvr>
                                        <p:cTn id="7" dur="200"/>
                                        <p:tgtEl>
                                          <p:spTgt spid="309"/>
                                        </p:tgtEl>
                                      </p:cBhvr>
                                    </p:animEffect>
                                  </p:childTnLst>
                                </p:cTn>
                              </p:par>
                            </p:childTnLst>
                          </p:cTn>
                        </p:par>
                        <p:par>
                          <p:cTn id="8" fill="hold">
                            <p:stCondLst>
                              <p:cond delay="200"/>
                            </p:stCondLst>
                            <p:childTnLst>
                              <p:par>
                                <p:cTn id="9" presetClass="entr" nodeType="afterEffect" presetSubtype="0" presetID="1" grpId="2" fill="hold">
                                  <p:stCondLst>
                                    <p:cond delay="0"/>
                                  </p:stCondLst>
                                  <p:iterate type="el" backwards="0">
                                    <p:tmAbs val="0"/>
                                  </p:iterate>
                                  <p:childTnLst>
                                    <p:set>
                                      <p:cBhvr>
                                        <p:cTn id="10" fill="hold"/>
                                        <p:tgtEl>
                                          <p:spTgt spid="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2" grpId="3" fill="hold">
                                  <p:stCondLst>
                                    <p:cond delay="0"/>
                                  </p:stCondLst>
                                  <p:iterate type="el" backwards="0">
                                    <p:tmAbs val="0"/>
                                  </p:iterate>
                                  <p:childTnLst>
                                    <p:set>
                                      <p:cBhvr>
                                        <p:cTn id="14" fill="hold"/>
                                        <p:tgtEl>
                                          <p:spTgt spid="299"/>
                                        </p:tgtEl>
                                        <p:attrNameLst>
                                          <p:attrName>style.visibility</p:attrName>
                                        </p:attrNameLst>
                                      </p:cBhvr>
                                      <p:to>
                                        <p:strVal val="visible"/>
                                      </p:to>
                                    </p:set>
                                    <p:animEffect filter="wipe(left)" transition="in">
                                      <p:cBhvr>
                                        <p:cTn id="15" dur="200"/>
                                        <p:tgtEl>
                                          <p:spTgt spid="299"/>
                                        </p:tgtEl>
                                      </p:cBhvr>
                                    </p:animEffect>
                                  </p:childTnLst>
                                </p:cTn>
                              </p:par>
                            </p:childTnLst>
                          </p:cTn>
                        </p:par>
                        <p:par>
                          <p:cTn id="16" fill="hold">
                            <p:stCondLst>
                              <p:cond delay="200"/>
                            </p:stCondLst>
                            <p:childTnLst>
                              <p:par>
                                <p:cTn id="17" presetClass="entr" nodeType="afterEffect" presetSubtype="0" presetID="1" grpId="4" fill="hold">
                                  <p:stCondLst>
                                    <p:cond delay="0"/>
                                  </p:stCondLst>
                                  <p:iterate type="el" backwards="0">
                                    <p:tmAbs val="0"/>
                                  </p:iterate>
                                  <p:childTnLst>
                                    <p:set>
                                      <p:cBhvr>
                                        <p:cTn id="18" fill="hold"/>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9" grpId="1"/>
      <p:bldP build="whole" bldLvl="1" animBg="1" rev="0" advAuto="0" spid="297" grpId="2"/>
      <p:bldP build="whole" bldLvl="1" animBg="1" rev="0" advAuto="0" spid="299" grpId="3"/>
      <p:bldP build="whole" bldLvl="1" animBg="1" rev="0" advAuto="0" spid="298" grpId="4"/>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nvSpPr>
        <p:spPr>
          <a:xfrm rot="21594086">
            <a:off x="4482762" y="4349529"/>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ln w="317500">
            <a:solidFill>
              <a:srgbClr val="5B8DC6"/>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4" name="Shape 314"/>
          <p:cNvSpPr/>
          <p:nvPr/>
        </p:nvSpPr>
        <p:spPr>
          <a:xfrm rot="1774">
            <a:off x="5676157" y="2835977"/>
            <a:ext cx="12260310" cy="8504314"/>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5" name="Shape 315"/>
          <p:cNvSpPr/>
          <p:nvPr/>
        </p:nvSpPr>
        <p:spPr>
          <a:xfrm rot="21594086">
            <a:off x="18929145" y="9474711"/>
            <a:ext cx="323329" cy="15361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82" y="768"/>
                  <a:pt x="2322" y="1538"/>
                  <a:pt x="3418" y="2311"/>
                </a:cubicBezTo>
                <a:cubicBezTo>
                  <a:pt x="12207" y="8506"/>
                  <a:pt x="18362" y="14954"/>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16" name="Shape 31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317" name="Shape 317"/>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8" name="Shape 318"/>
          <p:cNvSpPr txBox="1"/>
          <p:nvPr/>
        </p:nvSpPr>
        <p:spPr>
          <a:xfrm>
            <a:off x="16209272" y="10987631"/>
            <a:ext cx="6117725"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Conclusions</a:t>
            </a:r>
          </a:p>
        </p:txBody>
      </p:sp>
      <p:sp>
        <p:nvSpPr>
          <p:cNvPr id="319" name="Shape 319"/>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320" name="Shape 320"/>
          <p:cNvSpPr txBox="1"/>
          <p:nvPr/>
        </p:nvSpPr>
        <p:spPr>
          <a:xfrm>
            <a:off x="2057003" y="10845613"/>
            <a:ext cx="5635901" cy="136213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Hypothesis</a:t>
            </a:r>
          </a:p>
        </p:txBody>
      </p:sp>
      <p:sp>
        <p:nvSpPr>
          <p:cNvPr id="321" name="Shape 321"/>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322" name="Shape 322"/>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323" name="Shape 323"/>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324" name="Shape 324"/>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Import</a:t>
            </a:r>
          </a:p>
        </p:txBody>
      </p:sp>
      <p:sp>
        <p:nvSpPr>
          <p:cNvPr id="325" name="Shape 325"/>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Tidy</a:t>
            </a:r>
          </a:p>
        </p:txBody>
      </p:sp>
      <p:sp>
        <p:nvSpPr>
          <p:cNvPr id="326" name="Shape 326"/>
          <p:cNvSpPr/>
          <p:nvPr/>
        </p:nvSpPr>
        <p:spPr>
          <a:xfrm rot="21594086">
            <a:off x="13093881" y="4457631"/>
            <a:ext cx="1478673" cy="409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27" name="Shape 327"/>
          <p:cNvSpPr/>
          <p:nvPr/>
        </p:nvSpPr>
        <p:spPr>
          <a:xfrm rot="21594086">
            <a:off x="16054516" y="5647486"/>
            <a:ext cx="1027516" cy="848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330" name="Group 330"/>
          <p:cNvGrpSpPr/>
          <p:nvPr/>
        </p:nvGrpSpPr>
        <p:grpSpPr>
          <a:xfrm rot="2877213">
            <a:off x="6490112" y="5686221"/>
            <a:ext cx="1039396" cy="1048959"/>
            <a:chOff x="0" y="0"/>
            <a:chExt cx="1039394" cy="1048958"/>
          </a:xfrm>
        </p:grpSpPr>
        <p:sp>
          <p:nvSpPr>
            <p:cNvPr id="328" name="Shape 328"/>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29" name="Shape 329"/>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333" name="Group 333"/>
          <p:cNvGrpSpPr/>
          <p:nvPr/>
        </p:nvGrpSpPr>
        <p:grpSpPr>
          <a:xfrm rot="1062803">
            <a:off x="4380656" y="8690912"/>
            <a:ext cx="1039395" cy="1048960"/>
            <a:chOff x="0" y="0"/>
            <a:chExt cx="1039394" cy="1048958"/>
          </a:xfrm>
        </p:grpSpPr>
        <p:sp>
          <p:nvSpPr>
            <p:cNvPr id="331" name="Shape 331"/>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32" name="Shape 332"/>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34" name="Shape 334"/>
          <p:cNvSpPr txBox="1"/>
          <p:nvPr/>
        </p:nvSpPr>
        <p:spPr>
          <a:xfrm>
            <a:off x="6001044" y="4854823"/>
            <a:ext cx="4053598"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Data</a:t>
            </a:r>
          </a:p>
        </p:txBody>
      </p:sp>
      <p:sp>
        <p:nvSpPr>
          <p:cNvPr id="335" name="Shape 335"/>
          <p:cNvSpPr txBox="1"/>
          <p:nvPr/>
        </p:nvSpPr>
        <p:spPr>
          <a:xfrm>
            <a:off x="3840927" y="7843868"/>
            <a:ext cx="5806302" cy="10780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nchor="ctr"/>
          <a:lstStyle>
            <a:lvl1pPr defTabSz="1828800">
              <a:defRPr sz="7000">
                <a:solidFill>
                  <a:srgbClr val="5C8DC6"/>
                </a:solidFill>
                <a:latin typeface="Helvetica"/>
                <a:ea typeface="Helvetica"/>
                <a:cs typeface="Helvetica"/>
                <a:sym typeface="Helvetica"/>
              </a:defRPr>
            </a:lvl1pPr>
          </a:lstStyle>
          <a:p>
            <a:pPr/>
            <a:r>
              <a:t>Experiment</a:t>
            </a:r>
          </a:p>
        </p:txBody>
      </p:sp>
      <p:sp>
        <p:nvSpPr>
          <p:cNvPr id="336" name="Shape 336"/>
          <p:cNvSpPr/>
          <p:nvPr/>
        </p:nvSpPr>
        <p:spPr>
          <a:xfrm rot="21594086">
            <a:off x="9168069" y="4490400"/>
            <a:ext cx="1310404" cy="375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ln w="127000">
            <a:solidFill>
              <a:srgbClr val="A9A9A9"/>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37" name="Shape 337"/>
          <p:cNvSpPr/>
          <p:nvPr/>
        </p:nvSpPr>
        <p:spPr>
          <a:xfrm>
            <a:off x="2774060" y="2690891"/>
            <a:ext cx="18263214" cy="8285524"/>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21599"/>
                </a:moveTo>
                <a:cubicBezTo>
                  <a:pt x="542" y="9346"/>
                  <a:pt x="5215" y="2"/>
                  <a:pt x="10800" y="0"/>
                </a:cubicBezTo>
                <a:cubicBezTo>
                  <a:pt x="16381" y="-1"/>
                  <a:pt x="21053" y="9330"/>
                  <a:pt x="21600" y="21572"/>
                </a:cubicBezTo>
              </a:path>
            </a:pathLst>
          </a:custGeom>
          <a:ln w="317500">
            <a:solidFill>
              <a:srgbClr val="FF26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38" name="Shape 338"/>
          <p:cNvSpPr txBox="1"/>
          <p:nvPr/>
        </p:nvSpPr>
        <p:spPr>
          <a:xfrm rot="21271686">
            <a:off x="20279118" y="5520457"/>
            <a:ext cx="2907501"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CODE</a:t>
            </a:r>
          </a:p>
        </p:txBody>
      </p:sp>
      <p:sp>
        <p:nvSpPr>
          <p:cNvPr id="339" name="Shape 339"/>
          <p:cNvSpPr txBox="1"/>
          <p:nvPr/>
        </p:nvSpPr>
        <p:spPr>
          <a:xfrm rot="21271686">
            <a:off x="19858263" y="4065793"/>
            <a:ext cx="2167547"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Data</a:t>
            </a:r>
          </a:p>
        </p:txBody>
      </p:sp>
      <p:sp>
        <p:nvSpPr>
          <p:cNvPr id="340" name="Shape 340"/>
          <p:cNvSpPr txBox="1"/>
          <p:nvPr/>
        </p:nvSpPr>
        <p:spPr>
          <a:xfrm rot="21271686">
            <a:off x="18230891" y="2597965"/>
            <a:ext cx="4709717" cy="1285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7500">
                <a:solidFill>
                  <a:srgbClr val="FF2600"/>
                </a:solidFill>
                <a:latin typeface="Helvetica"/>
                <a:ea typeface="Helvetica"/>
                <a:cs typeface="Helvetica"/>
                <a:sym typeface="Helvetica"/>
              </a:defRPr>
            </a:lvl1pPr>
          </a:lstStyle>
          <a:p>
            <a:pPr/>
            <a:r>
              <a:t>Reasoning</a:t>
            </a:r>
          </a:p>
        </p:txBody>
      </p:sp>
      <p:sp>
        <p:nvSpPr>
          <p:cNvPr id="341" name="Shape 341"/>
          <p:cNvSpPr txBox="1"/>
          <p:nvPr/>
        </p:nvSpPr>
        <p:spPr>
          <a:xfrm rot="21271686">
            <a:off x="21509876" y="6734075"/>
            <a:ext cx="960773" cy="1882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400">
                <a:solidFill>
                  <a:srgbClr val="FF2600"/>
                </a:solidFill>
                <a:latin typeface="Helvetica"/>
                <a:ea typeface="Helvetica"/>
                <a:cs typeface="Helvetica"/>
                <a:sym typeface="Helvetica"/>
              </a:defRPr>
            </a:lvl1pPr>
          </a:lstStyle>
          <a:p>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337"/>
                                        </p:tgtEl>
                                        <p:attrNameLst>
                                          <p:attrName>style.visibility</p:attrName>
                                        </p:attrNameLst>
                                      </p:cBhvr>
                                      <p:to>
                                        <p:strVal val="visible"/>
                                      </p:to>
                                    </p:set>
                                    <p:animEffect filter="wipe(left)" transition="in">
                                      <p:cBhvr>
                                        <p:cTn id="7" dur="800"/>
                                        <p:tgtEl>
                                          <p:spTgt spid="337"/>
                                        </p:tgtEl>
                                      </p:cBhvr>
                                    </p:animEffect>
                                  </p:childTnLst>
                                </p:cTn>
                              </p:par>
                            </p:childTnLst>
                          </p:cTn>
                        </p:par>
                        <p:par>
                          <p:cTn id="8" fill="hold">
                            <p:stCondLst>
                              <p:cond delay="800"/>
                            </p:stCondLst>
                            <p:childTnLst>
                              <p:par>
                                <p:cTn id="9" presetClass="entr" nodeType="afterEffect" presetSubtype="0" presetID="1" grpId="2" fill="hold">
                                  <p:stCondLst>
                                    <p:cond delay="0"/>
                                  </p:stCondLst>
                                  <p:iterate type="el" backwards="0">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lt" backwards="0">
                                    <p:tmAbs val="100"/>
                                  </p:iterate>
                                  <p:childTnLst>
                                    <p:set>
                                      <p:cBhvr>
                                        <p:cTn id="18" fill="hold"/>
                                        <p:tgtEl>
                                          <p:spTgt spid="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lt" backwards="0">
                                    <p:tmAbs val="100"/>
                                  </p:iterate>
                                  <p:childTnLst>
                                    <p:set>
                                      <p:cBhvr>
                                        <p:cTn id="22" fill="hold"/>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1" grpId="2"/>
      <p:bldP build="whole" bldLvl="1" animBg="1" rev="0" advAuto="0" spid="340" grpId="3"/>
      <p:bldP build="whole" bldLvl="1" animBg="1" rev="0" advAuto="0" spid="338" grpId="5"/>
      <p:bldP build="whole" bldLvl="1" animBg="1" rev="0" advAuto="0" spid="339" grpId="4"/>
      <p:bldP build="whole" bldLvl="1" animBg="1" rev="0" advAuto="0" spid="337"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62" name="Group 362"/>
          <p:cNvGrpSpPr/>
          <p:nvPr/>
        </p:nvGrpSpPr>
        <p:grpSpPr>
          <a:xfrm>
            <a:off x="2057003" y="2690891"/>
            <a:ext cx="20269995" cy="9516856"/>
            <a:chOff x="0" y="0"/>
            <a:chExt cx="20269993" cy="9516854"/>
          </a:xfrm>
        </p:grpSpPr>
        <p:sp>
          <p:nvSpPr>
            <p:cNvPr id="345" name="Shape 345"/>
            <p:cNvSpPr/>
            <p:nvPr/>
          </p:nvSpPr>
          <p:spPr>
            <a:xfrm rot="21594086">
              <a:off x="2425758" y="1658637"/>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noFill/>
            <a:ln w="317500" cap="flat">
              <a:solidFill>
                <a:srgbClr val="5B8DC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46" name="Shape 346"/>
            <p:cNvSpPr/>
            <p:nvPr/>
          </p:nvSpPr>
          <p:spPr>
            <a:xfrm rot="1774">
              <a:off x="3619153" y="145085"/>
              <a:ext cx="12260310" cy="8504314"/>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47" name="Shape 347"/>
            <p:cNvSpPr/>
            <p:nvPr/>
          </p:nvSpPr>
          <p:spPr>
            <a:xfrm rot="21594086">
              <a:off x="16872142" y="6783820"/>
              <a:ext cx="323329" cy="1536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82" y="768"/>
                    <a:pt x="2322" y="1538"/>
                    <a:pt x="3418" y="2311"/>
                  </a:cubicBezTo>
                  <a:cubicBezTo>
                    <a:pt x="12207" y="8506"/>
                    <a:pt x="18362" y="14954"/>
                    <a:pt x="21600" y="21600"/>
                  </a:cubicBezTo>
                </a:path>
              </a:pathLst>
            </a:custGeom>
            <a:noFill/>
            <a:ln w="127000" cap="flat">
              <a:solidFill>
                <a:srgbClr val="A9A9A9"/>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48" name="Shape 348"/>
            <p:cNvSpPr txBox="1"/>
            <p:nvPr/>
          </p:nvSpPr>
          <p:spPr>
            <a:xfrm>
              <a:off x="14152269" y="8296740"/>
              <a:ext cx="6117725" cy="107809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sz="7000">
                  <a:solidFill>
                    <a:srgbClr val="5C8DC6"/>
                  </a:solidFill>
                  <a:latin typeface="Helvetica"/>
                  <a:ea typeface="Helvetica"/>
                  <a:cs typeface="Helvetica"/>
                  <a:sym typeface="Helvetica"/>
                </a:defRPr>
              </a:lvl1pPr>
            </a:lstStyle>
            <a:p>
              <a:pPr/>
              <a:r>
                <a:t>Conclusions</a:t>
              </a:r>
            </a:p>
          </p:txBody>
        </p:sp>
        <p:sp>
          <p:nvSpPr>
            <p:cNvPr id="349" name="Shape 349"/>
            <p:cNvSpPr txBox="1"/>
            <p:nvPr/>
          </p:nvSpPr>
          <p:spPr>
            <a:xfrm>
              <a:off x="0" y="8154722"/>
              <a:ext cx="5635901" cy="1362133"/>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sz="7000">
                  <a:solidFill>
                    <a:srgbClr val="5C8DC6"/>
                  </a:solidFill>
                  <a:latin typeface="Helvetica"/>
                  <a:ea typeface="Helvetica"/>
                  <a:cs typeface="Helvetica"/>
                  <a:sym typeface="Helvetica"/>
                </a:defRPr>
              </a:lvl1pPr>
            </a:lstStyle>
            <a:p>
              <a:pPr/>
              <a:r>
                <a:t>Hypothesis</a:t>
              </a:r>
            </a:p>
          </p:txBody>
        </p:sp>
        <p:sp>
          <p:nvSpPr>
            <p:cNvPr id="350" name="Shape 350"/>
            <p:cNvSpPr/>
            <p:nvPr/>
          </p:nvSpPr>
          <p:spPr>
            <a:xfrm rot="21594086">
              <a:off x="11036877" y="1766739"/>
              <a:ext cx="1478673" cy="409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noFill/>
            <a:ln w="127000" cap="flat">
              <a:solidFill>
                <a:srgbClr val="A9A9A9"/>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51" name="Shape 351"/>
            <p:cNvSpPr/>
            <p:nvPr/>
          </p:nvSpPr>
          <p:spPr>
            <a:xfrm rot="21594086">
              <a:off x="13997513" y="2956594"/>
              <a:ext cx="1027516" cy="848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noFill/>
            <a:ln w="127000" cap="flat">
              <a:solidFill>
                <a:srgbClr val="A9A9A9"/>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354" name="Group 354"/>
            <p:cNvGrpSpPr/>
            <p:nvPr/>
          </p:nvGrpSpPr>
          <p:grpSpPr>
            <a:xfrm rot="2877213">
              <a:off x="4433108" y="2995329"/>
              <a:ext cx="1039396" cy="1048959"/>
              <a:chOff x="0" y="0"/>
              <a:chExt cx="1039394" cy="1048958"/>
            </a:xfrm>
          </p:grpSpPr>
          <p:sp>
            <p:nvSpPr>
              <p:cNvPr id="352" name="Shape 352"/>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53" name="Shape 353"/>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357" name="Group 357"/>
            <p:cNvGrpSpPr/>
            <p:nvPr/>
          </p:nvGrpSpPr>
          <p:grpSpPr>
            <a:xfrm rot="1062803">
              <a:off x="2323652" y="6000020"/>
              <a:ext cx="1039396" cy="1048960"/>
              <a:chOff x="0" y="0"/>
              <a:chExt cx="1039394" cy="1048958"/>
            </a:xfrm>
          </p:grpSpPr>
          <p:sp>
            <p:nvSpPr>
              <p:cNvPr id="355" name="Shape 355"/>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56" name="Shape 356"/>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58" name="Shape 358"/>
            <p:cNvSpPr txBox="1"/>
            <p:nvPr/>
          </p:nvSpPr>
          <p:spPr>
            <a:xfrm>
              <a:off x="3944041" y="2163931"/>
              <a:ext cx="4053598" cy="107809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sz="7000">
                  <a:solidFill>
                    <a:srgbClr val="5C8DC6"/>
                  </a:solidFill>
                  <a:latin typeface="Helvetica"/>
                  <a:ea typeface="Helvetica"/>
                  <a:cs typeface="Helvetica"/>
                  <a:sym typeface="Helvetica"/>
                </a:defRPr>
              </a:lvl1pPr>
            </a:lstStyle>
            <a:p>
              <a:pPr/>
              <a:r>
                <a:t>Data</a:t>
              </a:r>
            </a:p>
          </p:txBody>
        </p:sp>
        <p:sp>
          <p:nvSpPr>
            <p:cNvPr id="359" name="Shape 359"/>
            <p:cNvSpPr txBox="1"/>
            <p:nvPr/>
          </p:nvSpPr>
          <p:spPr>
            <a:xfrm>
              <a:off x="1783923" y="5152976"/>
              <a:ext cx="5806302" cy="107809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sz="7000">
                  <a:solidFill>
                    <a:srgbClr val="5C8DC6"/>
                  </a:solidFill>
                  <a:latin typeface="Helvetica"/>
                  <a:ea typeface="Helvetica"/>
                  <a:cs typeface="Helvetica"/>
                  <a:sym typeface="Helvetica"/>
                </a:defRPr>
              </a:lvl1pPr>
            </a:lstStyle>
            <a:p>
              <a:pPr/>
              <a:r>
                <a:t>Experiment</a:t>
              </a:r>
            </a:p>
          </p:txBody>
        </p:sp>
        <p:sp>
          <p:nvSpPr>
            <p:cNvPr id="360" name="Shape 360"/>
            <p:cNvSpPr/>
            <p:nvPr/>
          </p:nvSpPr>
          <p:spPr>
            <a:xfrm rot="21594086">
              <a:off x="7111065" y="1799508"/>
              <a:ext cx="1310404" cy="375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noFill/>
            <a:ln w="127000" cap="flat">
              <a:solidFill>
                <a:srgbClr val="A9A9A9"/>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61" name="Shape 361"/>
            <p:cNvSpPr/>
            <p:nvPr/>
          </p:nvSpPr>
          <p:spPr>
            <a:xfrm>
              <a:off x="717057" y="0"/>
              <a:ext cx="18263213" cy="8285523"/>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21599"/>
                  </a:moveTo>
                  <a:cubicBezTo>
                    <a:pt x="542" y="9346"/>
                    <a:pt x="5215" y="2"/>
                    <a:pt x="10800" y="0"/>
                  </a:cubicBezTo>
                  <a:cubicBezTo>
                    <a:pt x="16381" y="-1"/>
                    <a:pt x="21053" y="9330"/>
                    <a:pt x="21600" y="21572"/>
                  </a:cubicBezTo>
                </a:path>
              </a:pathLst>
            </a:custGeom>
            <a:noFill/>
            <a:ln w="317500" cap="flat">
              <a:solidFill>
                <a:srgbClr val="FF26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63" name="Shape 36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364" name="Shape 364"/>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5" name="Shape 365"/>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366" name="Shape 366"/>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367" name="Shape 367"/>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368" name="Shape 368"/>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369" name="Shape 369"/>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Import</a:t>
            </a:r>
          </a:p>
        </p:txBody>
      </p:sp>
      <p:sp>
        <p:nvSpPr>
          <p:cNvPr id="370" name="Shape 370"/>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Tidy</a:t>
            </a:r>
          </a:p>
        </p:txBody>
      </p:sp>
      <p:sp>
        <p:nvSpPr>
          <p:cNvPr id="371" name="Shape 371"/>
          <p:cNvSpPr txBox="1"/>
          <p:nvPr/>
        </p:nvSpPr>
        <p:spPr>
          <a:xfrm>
            <a:off x="17472671" y="3048968"/>
            <a:ext cx="5590580"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Communicate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2" name="Group 392"/>
          <p:cNvGrpSpPr/>
          <p:nvPr/>
        </p:nvGrpSpPr>
        <p:grpSpPr>
          <a:xfrm>
            <a:off x="2057003" y="2690891"/>
            <a:ext cx="20269995" cy="9516856"/>
            <a:chOff x="0" y="0"/>
            <a:chExt cx="20269993" cy="9516854"/>
          </a:xfrm>
        </p:grpSpPr>
        <p:sp>
          <p:nvSpPr>
            <p:cNvPr id="375" name="Shape 375"/>
            <p:cNvSpPr/>
            <p:nvPr/>
          </p:nvSpPr>
          <p:spPr>
            <a:xfrm rot="21594086">
              <a:off x="2425758" y="1658637"/>
              <a:ext cx="10094983" cy="6644604"/>
            </a:xfrm>
            <a:custGeom>
              <a:avLst/>
              <a:gdLst/>
              <a:ahLst/>
              <a:cxnLst>
                <a:cxn ang="0">
                  <a:pos x="wd2" y="hd2"/>
                </a:cxn>
                <a:cxn ang="5400000">
                  <a:pos x="wd2" y="hd2"/>
                </a:cxn>
                <a:cxn ang="10800000">
                  <a:pos x="wd2" y="hd2"/>
                </a:cxn>
                <a:cxn ang="16200000">
                  <a:pos x="wd2" y="hd2"/>
                </a:cxn>
              </a:cxnLst>
              <a:rect l="0" t="0" r="r" b="b"/>
              <a:pathLst>
                <a:path w="21600" h="21589" fill="norm" stroke="1" extrusionOk="0">
                  <a:moveTo>
                    <a:pt x="0" y="21589"/>
                  </a:moveTo>
                  <a:cubicBezTo>
                    <a:pt x="894" y="9333"/>
                    <a:pt x="7700" y="45"/>
                    <a:pt x="15821" y="0"/>
                  </a:cubicBezTo>
                  <a:cubicBezTo>
                    <a:pt x="17856" y="-11"/>
                    <a:pt x="19812" y="560"/>
                    <a:pt x="21600" y="1665"/>
                  </a:cubicBezTo>
                </a:path>
              </a:pathLst>
            </a:custGeom>
            <a:noFill/>
            <a:ln w="317500" cap="flat">
              <a:solidFill>
                <a:srgbClr val="5B8DC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76" name="Shape 376"/>
            <p:cNvSpPr/>
            <p:nvPr/>
          </p:nvSpPr>
          <p:spPr>
            <a:xfrm rot="1774">
              <a:off x="3619153" y="145085"/>
              <a:ext cx="12260310" cy="8504314"/>
            </a:xfrm>
            <a:custGeom>
              <a:avLst/>
              <a:gdLst/>
              <a:ahLst/>
              <a:cxnLst>
                <a:cxn ang="0">
                  <a:pos x="wd2" y="hd2"/>
                </a:cxn>
                <a:cxn ang="5400000">
                  <a:pos x="wd2" y="hd2"/>
                </a:cxn>
                <a:cxn ang="10800000">
                  <a:pos x="wd2" y="hd2"/>
                </a:cxn>
                <a:cxn ang="16200000">
                  <a:pos x="wd2" y="hd2"/>
                </a:cxn>
              </a:cxnLst>
              <a:rect l="0" t="0" r="r" b="b"/>
              <a:pathLst>
                <a:path w="21600" h="21562" fill="norm" stroke="1" extrusionOk="0">
                  <a:moveTo>
                    <a:pt x="0" y="5442"/>
                  </a:moveTo>
                  <a:lnTo>
                    <a:pt x="10800" y="21562"/>
                  </a:lnTo>
                  <a:lnTo>
                    <a:pt x="21600" y="5535"/>
                  </a:lnTo>
                  <a:cubicBezTo>
                    <a:pt x="18503" y="1918"/>
                    <a:pt x="14629" y="-38"/>
                    <a:pt x="10641" y="1"/>
                  </a:cubicBezTo>
                  <a:cubicBezTo>
                    <a:pt x="6769" y="38"/>
                    <a:pt x="3020" y="1955"/>
                    <a:pt x="0" y="5442"/>
                  </a:cubicBezTo>
                  <a:close/>
                </a:path>
              </a:pathLst>
            </a:custGeom>
            <a:solidFill>
              <a:srgbClr val="FFFFFF"/>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77" name="Shape 377"/>
            <p:cNvSpPr/>
            <p:nvPr/>
          </p:nvSpPr>
          <p:spPr>
            <a:xfrm rot="21594086">
              <a:off x="16872142" y="6783820"/>
              <a:ext cx="323329" cy="15361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82" y="768"/>
                    <a:pt x="2322" y="1538"/>
                    <a:pt x="3418" y="2311"/>
                  </a:cubicBezTo>
                  <a:cubicBezTo>
                    <a:pt x="12207" y="8506"/>
                    <a:pt x="18362" y="14954"/>
                    <a:pt x="21600" y="21600"/>
                  </a:cubicBezTo>
                </a:path>
              </a:pathLst>
            </a:custGeom>
            <a:noFill/>
            <a:ln w="127000" cap="flat">
              <a:solidFill>
                <a:srgbClr val="A9A9A9"/>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78" name="Shape 378"/>
            <p:cNvSpPr txBox="1"/>
            <p:nvPr/>
          </p:nvSpPr>
          <p:spPr>
            <a:xfrm>
              <a:off x="14152269" y="8296740"/>
              <a:ext cx="6117725" cy="107809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sz="7000">
                  <a:solidFill>
                    <a:srgbClr val="5C8DC6"/>
                  </a:solidFill>
                  <a:latin typeface="Helvetica"/>
                  <a:ea typeface="Helvetica"/>
                  <a:cs typeface="Helvetica"/>
                  <a:sym typeface="Helvetica"/>
                </a:defRPr>
              </a:lvl1pPr>
            </a:lstStyle>
            <a:p>
              <a:pPr/>
              <a:r>
                <a:t>Conclusions</a:t>
              </a:r>
            </a:p>
          </p:txBody>
        </p:sp>
        <p:sp>
          <p:nvSpPr>
            <p:cNvPr id="379" name="Shape 379"/>
            <p:cNvSpPr txBox="1"/>
            <p:nvPr/>
          </p:nvSpPr>
          <p:spPr>
            <a:xfrm>
              <a:off x="0" y="8154722"/>
              <a:ext cx="5635901" cy="1362133"/>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sz="7000">
                  <a:solidFill>
                    <a:srgbClr val="5C8DC6"/>
                  </a:solidFill>
                  <a:latin typeface="Helvetica"/>
                  <a:ea typeface="Helvetica"/>
                  <a:cs typeface="Helvetica"/>
                  <a:sym typeface="Helvetica"/>
                </a:defRPr>
              </a:lvl1pPr>
            </a:lstStyle>
            <a:p>
              <a:pPr/>
              <a:r>
                <a:t>Hypothesis</a:t>
              </a:r>
            </a:p>
          </p:txBody>
        </p:sp>
        <p:sp>
          <p:nvSpPr>
            <p:cNvPr id="380" name="Shape 380"/>
            <p:cNvSpPr/>
            <p:nvPr/>
          </p:nvSpPr>
          <p:spPr>
            <a:xfrm rot="21594086">
              <a:off x="11036877" y="1766739"/>
              <a:ext cx="1478673" cy="409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30" y="498"/>
                    <a:pt x="1657" y="1032"/>
                    <a:pt x="2483" y="1602"/>
                  </a:cubicBezTo>
                  <a:cubicBezTo>
                    <a:pt x="5782" y="3879"/>
                    <a:pt x="9029" y="6712"/>
                    <a:pt x="12217" y="10055"/>
                  </a:cubicBezTo>
                  <a:cubicBezTo>
                    <a:pt x="13812" y="11726"/>
                    <a:pt x="15391" y="13525"/>
                    <a:pt x="16956" y="15450"/>
                  </a:cubicBezTo>
                  <a:cubicBezTo>
                    <a:pt x="17737" y="16412"/>
                    <a:pt x="18515" y="17406"/>
                    <a:pt x="19290" y="18432"/>
                  </a:cubicBezTo>
                  <a:cubicBezTo>
                    <a:pt x="20063" y="19456"/>
                    <a:pt x="20833" y="20512"/>
                    <a:pt x="21600" y="21600"/>
                  </a:cubicBezTo>
                </a:path>
              </a:pathLst>
            </a:custGeom>
            <a:noFill/>
            <a:ln w="127000" cap="flat">
              <a:solidFill>
                <a:srgbClr val="A9A9A9"/>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81" name="Shape 381"/>
            <p:cNvSpPr/>
            <p:nvPr/>
          </p:nvSpPr>
          <p:spPr>
            <a:xfrm rot="21594086">
              <a:off x="13997513" y="2956594"/>
              <a:ext cx="1027516" cy="848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65" y="801"/>
                    <a:pt x="1923" y="1615"/>
                    <a:pt x="2873" y="2442"/>
                  </a:cubicBezTo>
                  <a:cubicBezTo>
                    <a:pt x="3823" y="3268"/>
                    <a:pt x="4765" y="4107"/>
                    <a:pt x="5699" y="4959"/>
                  </a:cubicBezTo>
                  <a:cubicBezTo>
                    <a:pt x="9433" y="8365"/>
                    <a:pt x="13039" y="11972"/>
                    <a:pt x="16507" y="15769"/>
                  </a:cubicBezTo>
                  <a:cubicBezTo>
                    <a:pt x="18240" y="17666"/>
                    <a:pt x="19938" y="19610"/>
                    <a:pt x="21600" y="21600"/>
                  </a:cubicBezTo>
                </a:path>
              </a:pathLst>
            </a:custGeom>
            <a:noFill/>
            <a:ln w="127000" cap="flat">
              <a:solidFill>
                <a:srgbClr val="A9A9A9"/>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nvGrpSpPr>
            <p:cNvPr id="384" name="Group 384"/>
            <p:cNvGrpSpPr/>
            <p:nvPr/>
          </p:nvGrpSpPr>
          <p:grpSpPr>
            <a:xfrm rot="2877213">
              <a:off x="4433108" y="2995329"/>
              <a:ext cx="1039396" cy="1048959"/>
              <a:chOff x="0" y="0"/>
              <a:chExt cx="1039394" cy="1048958"/>
            </a:xfrm>
          </p:grpSpPr>
          <p:sp>
            <p:nvSpPr>
              <p:cNvPr id="382" name="Shape 382"/>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83" name="Shape 383"/>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387" name="Group 387"/>
            <p:cNvGrpSpPr/>
            <p:nvPr/>
          </p:nvGrpSpPr>
          <p:grpSpPr>
            <a:xfrm rot="1062803">
              <a:off x="2323652" y="6000020"/>
              <a:ext cx="1039396" cy="1048960"/>
              <a:chOff x="0" y="0"/>
              <a:chExt cx="1039394" cy="1048958"/>
            </a:xfrm>
          </p:grpSpPr>
          <p:sp>
            <p:nvSpPr>
              <p:cNvPr id="385" name="Shape 385"/>
              <p:cNvSpPr/>
              <p:nvPr/>
            </p:nvSpPr>
            <p:spPr>
              <a:xfrm>
                <a:off x="0" y="0"/>
                <a:ext cx="1039395" cy="1031003"/>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86" name="Shape 386"/>
              <p:cNvSpPr/>
              <p:nvPr/>
            </p:nvSpPr>
            <p:spPr>
              <a:xfrm>
                <a:off x="155912" y="322228"/>
                <a:ext cx="726731" cy="7267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5E8EC7"/>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88" name="Shape 388"/>
            <p:cNvSpPr txBox="1"/>
            <p:nvPr/>
          </p:nvSpPr>
          <p:spPr>
            <a:xfrm>
              <a:off x="3944041" y="2163931"/>
              <a:ext cx="4053598" cy="107809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sz="7000">
                  <a:solidFill>
                    <a:srgbClr val="5C8DC6"/>
                  </a:solidFill>
                  <a:latin typeface="Helvetica"/>
                  <a:ea typeface="Helvetica"/>
                  <a:cs typeface="Helvetica"/>
                  <a:sym typeface="Helvetica"/>
                </a:defRPr>
              </a:lvl1pPr>
            </a:lstStyle>
            <a:p>
              <a:pPr/>
              <a:r>
                <a:t>Data</a:t>
              </a:r>
            </a:p>
          </p:txBody>
        </p:sp>
        <p:sp>
          <p:nvSpPr>
            <p:cNvPr id="389" name="Shape 389"/>
            <p:cNvSpPr txBox="1"/>
            <p:nvPr/>
          </p:nvSpPr>
          <p:spPr>
            <a:xfrm>
              <a:off x="1783923" y="5152976"/>
              <a:ext cx="5806302" cy="1078097"/>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defTabSz="1828800">
                <a:defRPr sz="7000">
                  <a:solidFill>
                    <a:srgbClr val="5C8DC6"/>
                  </a:solidFill>
                  <a:latin typeface="Helvetica"/>
                  <a:ea typeface="Helvetica"/>
                  <a:cs typeface="Helvetica"/>
                  <a:sym typeface="Helvetica"/>
                </a:defRPr>
              </a:lvl1pPr>
            </a:lstStyle>
            <a:p>
              <a:pPr/>
              <a:r>
                <a:t>Experiment</a:t>
              </a:r>
            </a:p>
          </p:txBody>
        </p:sp>
        <p:sp>
          <p:nvSpPr>
            <p:cNvPr id="390" name="Shape 390"/>
            <p:cNvSpPr/>
            <p:nvPr/>
          </p:nvSpPr>
          <p:spPr>
            <a:xfrm rot="21594086">
              <a:off x="7111065" y="1799508"/>
              <a:ext cx="1310404" cy="3751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463" y="16889"/>
                    <a:pt x="7000" y="12717"/>
                    <a:pt x="10603" y="9108"/>
                  </a:cubicBezTo>
                  <a:cubicBezTo>
                    <a:pt x="12404" y="7304"/>
                    <a:pt x="14222" y="5640"/>
                    <a:pt x="16056" y="4121"/>
                  </a:cubicBezTo>
                  <a:cubicBezTo>
                    <a:pt x="16973" y="3360"/>
                    <a:pt x="17894" y="2637"/>
                    <a:pt x="18817" y="1951"/>
                  </a:cubicBezTo>
                  <a:cubicBezTo>
                    <a:pt x="19742" y="1263"/>
                    <a:pt x="20670" y="612"/>
                    <a:pt x="21600" y="0"/>
                  </a:cubicBezTo>
                </a:path>
              </a:pathLst>
            </a:custGeom>
            <a:noFill/>
            <a:ln w="127000" cap="flat">
              <a:solidFill>
                <a:srgbClr val="A9A9A9"/>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391" name="Shape 391"/>
            <p:cNvSpPr/>
            <p:nvPr/>
          </p:nvSpPr>
          <p:spPr>
            <a:xfrm>
              <a:off x="717057" y="0"/>
              <a:ext cx="18263213" cy="8285523"/>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0" y="21599"/>
                  </a:moveTo>
                  <a:cubicBezTo>
                    <a:pt x="542" y="9346"/>
                    <a:pt x="5215" y="2"/>
                    <a:pt x="10800" y="0"/>
                  </a:cubicBezTo>
                  <a:cubicBezTo>
                    <a:pt x="16381" y="-1"/>
                    <a:pt x="21053" y="9330"/>
                    <a:pt x="21600" y="21572"/>
                  </a:cubicBezTo>
                </a:path>
              </a:pathLst>
            </a:custGeom>
            <a:noFill/>
            <a:ln w="317500" cap="flat">
              <a:solidFill>
                <a:srgbClr val="FF26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393" name="Shape 393"/>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394" name="Shape 394"/>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Shape 395"/>
          <p:cNvSpPr txBox="1"/>
          <p:nvPr/>
        </p:nvSpPr>
        <p:spPr>
          <a:xfrm>
            <a:off x="6108827" y="274768"/>
            <a:ext cx="12166346"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9700">
                <a:latin typeface="Helvetica"/>
                <a:ea typeface="Helvetica"/>
                <a:cs typeface="Helvetica"/>
                <a:sym typeface="Helvetica"/>
              </a:defRPr>
            </a:lvl1pPr>
          </a:lstStyle>
          <a:p>
            <a:pPr/>
            <a:r>
              <a:t>Data Science</a:t>
            </a:r>
          </a:p>
        </p:txBody>
      </p:sp>
      <p:sp>
        <p:nvSpPr>
          <p:cNvPr id="396" name="Shape 396"/>
          <p:cNvSpPr txBox="1"/>
          <p:nvPr/>
        </p:nvSpPr>
        <p:spPr>
          <a:xfrm>
            <a:off x="15632500" y="6318971"/>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397" name="Shape 397"/>
          <p:cNvSpPr txBox="1"/>
          <p:nvPr/>
        </p:nvSpPr>
        <p:spPr>
          <a:xfrm>
            <a:off x="16346030" y="7315853"/>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398" name="Shape 398"/>
          <p:cNvSpPr txBox="1"/>
          <p:nvPr/>
        </p:nvSpPr>
        <p:spPr>
          <a:xfrm>
            <a:off x="16877842" y="8312735"/>
            <a:ext cx="3604681"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399" name="Shape 399"/>
          <p:cNvSpPr txBox="1"/>
          <p:nvPr/>
        </p:nvSpPr>
        <p:spPr>
          <a:xfrm>
            <a:off x="10005033" y="3787807"/>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Import</a:t>
            </a:r>
          </a:p>
        </p:txBody>
      </p:sp>
      <p:sp>
        <p:nvSpPr>
          <p:cNvPr id="400" name="Shape 400"/>
          <p:cNvSpPr txBox="1"/>
          <p:nvPr/>
        </p:nvSpPr>
        <p:spPr>
          <a:xfrm>
            <a:off x="14373497" y="4565525"/>
            <a:ext cx="2064438"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Tidy</a:t>
            </a:r>
          </a:p>
        </p:txBody>
      </p:sp>
      <p:sp>
        <p:nvSpPr>
          <p:cNvPr id="401" name="Shape 401"/>
          <p:cNvSpPr txBox="1"/>
          <p:nvPr/>
        </p:nvSpPr>
        <p:spPr>
          <a:xfrm>
            <a:off x="17472671" y="3048968"/>
            <a:ext cx="5590580" cy="1249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Communicate</a:t>
            </a:r>
          </a:p>
        </p:txBody>
      </p:sp>
      <p:grpSp>
        <p:nvGrpSpPr>
          <p:cNvPr id="408" name="Group 408"/>
          <p:cNvGrpSpPr/>
          <p:nvPr/>
        </p:nvGrpSpPr>
        <p:grpSpPr>
          <a:xfrm>
            <a:off x="3992773" y="4758175"/>
            <a:ext cx="13545978" cy="5461081"/>
            <a:chOff x="0" y="0"/>
            <a:chExt cx="13545978" cy="5461079"/>
          </a:xfrm>
        </p:grpSpPr>
        <p:sp>
          <p:nvSpPr>
            <p:cNvPr id="402" name="Shape 402"/>
            <p:cNvSpPr/>
            <p:nvPr/>
          </p:nvSpPr>
          <p:spPr>
            <a:xfrm>
              <a:off x="0" y="2127736"/>
              <a:ext cx="140273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03" name="Shape 403"/>
            <p:cNvSpPr/>
            <p:nvPr/>
          </p:nvSpPr>
          <p:spPr>
            <a:xfrm>
              <a:off x="11802375" y="2099823"/>
              <a:ext cx="1743604"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04" name="Shape 404"/>
            <p:cNvSpPr/>
            <p:nvPr/>
          </p:nvSpPr>
          <p:spPr>
            <a:xfrm>
              <a:off x="3524039" y="2254736"/>
              <a:ext cx="1402731"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05" name="Shape 405"/>
            <p:cNvSpPr/>
            <p:nvPr/>
          </p:nvSpPr>
          <p:spPr>
            <a:xfrm rot="18241080">
              <a:off x="6963688" y="2335115"/>
              <a:ext cx="3276810" cy="2267403"/>
            </a:xfrm>
            <a:custGeom>
              <a:avLst/>
              <a:gdLst/>
              <a:ahLst/>
              <a:cxnLst>
                <a:cxn ang="0">
                  <a:pos x="wd2" y="hd2"/>
                </a:cxn>
                <a:cxn ang="5400000">
                  <a:pos x="wd2" y="hd2"/>
                </a:cxn>
                <a:cxn ang="10800000">
                  <a:pos x="wd2" y="hd2"/>
                </a:cxn>
                <a:cxn ang="16200000">
                  <a:pos x="wd2" y="hd2"/>
                </a:cxn>
              </a:cxnLst>
              <a:rect l="0" t="0" r="r" b="b"/>
              <a:pathLst>
                <a:path w="21600" h="20545" fill="norm" stroke="1"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06" name="Shape 406"/>
            <p:cNvSpPr/>
            <p:nvPr/>
          </p:nvSpPr>
          <p:spPr>
            <a:xfrm rot="18241080">
              <a:off x="9422268" y="-126091"/>
              <a:ext cx="679239" cy="1850376"/>
            </a:xfrm>
            <a:custGeom>
              <a:avLst/>
              <a:gdLst/>
              <a:ahLst/>
              <a:cxnLst>
                <a:cxn ang="0">
                  <a:pos x="wd2" y="hd2"/>
                </a:cxn>
                <a:cxn ang="5400000">
                  <a:pos x="wd2" y="hd2"/>
                </a:cxn>
                <a:cxn ang="10800000">
                  <a:pos x="wd2" y="hd2"/>
                </a:cxn>
                <a:cxn ang="16200000">
                  <a:pos x="wd2" y="hd2"/>
                </a:cxn>
              </a:cxnLst>
              <a:rect l="0" t="0" r="r" b="b"/>
              <a:pathLst>
                <a:path w="20887" h="21600" fill="norm" stroke="1"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07" name="Shape 407"/>
            <p:cNvSpPr/>
            <p:nvPr/>
          </p:nvSpPr>
          <p:spPr>
            <a:xfrm rot="18241080">
              <a:off x="4762449" y="1218705"/>
              <a:ext cx="2318724" cy="1075200"/>
            </a:xfrm>
            <a:custGeom>
              <a:avLst/>
              <a:gdLst/>
              <a:ahLst/>
              <a:cxnLst>
                <a:cxn ang="0">
                  <a:pos x="wd2" y="hd2"/>
                </a:cxn>
                <a:cxn ang="5400000">
                  <a:pos x="wd2" y="hd2"/>
                </a:cxn>
                <a:cxn ang="10800000">
                  <a:pos x="wd2" y="hd2"/>
                </a:cxn>
                <a:cxn ang="16200000">
                  <a:pos x="wd2" y="hd2"/>
                </a:cxn>
              </a:cxnLst>
              <a:rect l="0" t="0" r="r" b="b"/>
              <a:pathLst>
                <a:path w="21600" h="20894" fill="norm" stroke="1"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411" name="Group 411"/>
          <p:cNvGrpSpPr/>
          <p:nvPr/>
        </p:nvGrpSpPr>
        <p:grpSpPr>
          <a:xfrm>
            <a:off x="779813" y="2844773"/>
            <a:ext cx="22824374" cy="8573898"/>
            <a:chOff x="0" y="0"/>
            <a:chExt cx="22824372" cy="8573897"/>
          </a:xfrm>
        </p:grpSpPr>
        <p:sp>
          <p:nvSpPr>
            <p:cNvPr id="409" name="Shape 409"/>
            <p:cNvSpPr/>
            <p:nvPr/>
          </p:nvSpPr>
          <p:spPr>
            <a:xfrm>
              <a:off x="0" y="0"/>
              <a:ext cx="22824373" cy="8026454"/>
            </a:xfrm>
            <a:prstGeom prst="roundRect">
              <a:avLst>
                <a:gd name="adj" fmla="val 15000"/>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10" name="Shape 410"/>
            <p:cNvSpPr txBox="1"/>
            <p:nvPr/>
          </p:nvSpPr>
          <p:spPr>
            <a:xfrm>
              <a:off x="16066434" y="7323977"/>
              <a:ext cx="3604681" cy="124992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Helvetica"/>
                  <a:ea typeface="Helvetica"/>
                  <a:cs typeface="Helvetica"/>
                  <a:sym typeface="Helvetica"/>
                </a:defRPr>
              </a:lvl1pPr>
            </a:lstStyle>
            <a:p>
              <a:pPr/>
              <a:r>
                <a:t>Program</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xit" nodeType="afterEffect" presetID="9" grpId="1" fill="hold">
                                  <p:stCondLst>
                                    <p:cond delay="0"/>
                                  </p:stCondLst>
                                  <p:iterate type="el" backwards="0">
                                    <p:tmAbs val="0"/>
                                  </p:iterate>
                                  <p:childTnLst>
                                    <p:animEffect filter="dissolve" transition="out">
                                      <p:cBhvr>
                                        <p:cTn id="6" dur="1000" fill="hold"/>
                                        <p:tgtEl>
                                          <p:spTgt spid="392"/>
                                        </p:tgtEl>
                                      </p:cBhvr>
                                    </p:animEffect>
                                    <p:set>
                                      <p:cBhvr>
                                        <p:cTn id="7" fill="hold">
                                          <p:stCondLst>
                                            <p:cond delay="999"/>
                                          </p:stCondLst>
                                        </p:cTn>
                                        <p:tgtEl>
                                          <p:spTgt spid="39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path" nodeType="clickEffect" presetSubtype="0" presetID="-1" grpId="2" accel="50000" decel="50000" fill="hold">
                                  <p:stCondLst>
                                    <p:cond delay="0"/>
                                  </p:stCondLst>
                                  <p:childTnLst>
                                    <p:animMotion path="M 0.000000 0.000000 C -0.067622 -0.065677 -0.147126 -0.081047 -0.221108 -0.042745 C -0.289409 -0.007384 -0.348028 0.071337 -0.385832 0.178470" origin="layout" pathEditMode="relative">
                                      <p:cBhvr>
                                        <p:cTn id="11" dur="1000" fill="hold"/>
                                        <p:tgtEl>
                                          <p:spTgt spid="399"/>
                                        </p:tgtEl>
                                        <p:attrNameLst>
                                          <p:attrName>ppt_x</p:attrName>
                                          <p:attrName>ppt_y</p:attrName>
                                        </p:attrNameLst>
                                      </p:cBhvr>
                                    </p:animMotion>
                                  </p:childTnLst>
                                </p:cTn>
                              </p:par>
                            </p:childTnLst>
                          </p:cTn>
                        </p:par>
                        <p:par>
                          <p:cTn id="12" fill="hold">
                            <p:stCondLst>
                              <p:cond delay="0"/>
                            </p:stCondLst>
                            <p:childTnLst>
                              <p:par>
                                <p:cTn id="13" presetClass="path" nodeType="withEffect" presetSubtype="0" presetID="-1" grpId="3" accel="50000" decel="50000" fill="hold">
                                  <p:stCondLst>
                                    <p:cond delay="0"/>
                                  </p:stCondLst>
                                  <p:childTnLst>
                                    <p:animMotion path="M 0.000000 0.000000 C -0.068367 -0.064750 -0.148064 -0.080630 -0.222797 -0.044392 C -0.280458 -0.016433 -0.332132 0.041411 -0.371235 0.121768" origin="layout" pathEditMode="relative">
                                      <p:cBhvr>
                                        <p:cTn id="14" dur="1000" fill="hold"/>
                                        <p:tgtEl>
                                          <p:spTgt spid="400"/>
                                        </p:tgtEl>
                                        <p:attrNameLst>
                                          <p:attrName>ppt_x</p:attrName>
                                          <p:attrName>ppt_y</p:attrName>
                                        </p:attrNameLst>
                                      </p:cBhvr>
                                    </p:animMotion>
                                  </p:childTnLst>
                                </p:cTn>
                              </p:par>
                            </p:childTnLst>
                          </p:cTn>
                        </p:par>
                        <p:par>
                          <p:cTn id="15" fill="hold">
                            <p:stCondLst>
                              <p:cond delay="0"/>
                            </p:stCondLst>
                            <p:childTnLst>
                              <p:par>
                                <p:cTn id="16" presetClass="path" nodeType="withEffect" presetSubtype="0" presetID="-1" grpId="4" accel="50000" decel="50000" fill="hold">
                                  <p:stCondLst>
                                    <p:cond delay="0"/>
                                  </p:stCondLst>
                                  <p:childTnLst>
                                    <p:animMotion path="M 0.000000 0.000000 C -0.028498 -0.070094 -0.068248 -0.123239 -0.114035 -0.152466 C -0.159352 -0.181392 -0.208501 -0.185550 -0.255159 -0.164404" origin="layout" pathEditMode="relative">
                                      <p:cBhvr>
                                        <p:cTn id="17" dur="1000" fill="hold"/>
                                        <p:tgtEl>
                                          <p:spTgt spid="396"/>
                                        </p:tgtEl>
                                        <p:attrNameLst>
                                          <p:attrName>ppt_x</p:attrName>
                                          <p:attrName>ppt_y</p:attrName>
                                        </p:attrNameLst>
                                      </p:cBhvr>
                                    </p:animMotion>
                                  </p:childTnLst>
                                </p:cTn>
                              </p:par>
                            </p:childTnLst>
                          </p:cTn>
                        </p:par>
                        <p:par>
                          <p:cTn id="18" fill="hold">
                            <p:stCondLst>
                              <p:cond delay="0"/>
                            </p:stCondLst>
                            <p:childTnLst>
                              <p:par>
                                <p:cTn id="19" presetClass="path" nodeType="withEffect" presetSubtype="0" presetID="-1" grpId="5" accel="50000" decel="50000" fill="hold">
                                  <p:stCondLst>
                                    <p:cond delay="0"/>
                                  </p:stCondLst>
                                  <p:childTnLst>
                                    <p:animMotion path="M 0.000000 0.000000 C -0.040275 -0.137663 -0.132294 -0.199569 -0.213745 -0.143798 C -0.257672 -0.113720 -0.292038 -0.051086 -0.307859 0.027730" origin="layout" pathEditMode="relative">
                                      <p:cBhvr>
                                        <p:cTn id="20" dur="1000" fill="hold"/>
                                        <p:tgtEl>
                                          <p:spTgt spid="397"/>
                                        </p:tgtEl>
                                        <p:attrNameLst>
                                          <p:attrName>ppt_x</p:attrName>
                                          <p:attrName>ppt_y</p:attrName>
                                        </p:attrNameLst>
                                      </p:cBhvr>
                                    </p:animMotion>
                                  </p:childTnLst>
                                </p:cTn>
                              </p:par>
                            </p:childTnLst>
                          </p:cTn>
                        </p:par>
                        <p:par>
                          <p:cTn id="21" fill="hold">
                            <p:stCondLst>
                              <p:cond delay="0"/>
                            </p:stCondLst>
                            <p:childTnLst>
                              <p:par>
                                <p:cTn id="22" presetClass="path" nodeType="withEffect" presetSubtype="0" presetID="-1" grpId="6" accel="50000" decel="50000" fill="hold">
                                  <p:stCondLst>
                                    <p:cond delay="0"/>
                                  </p:stCondLst>
                                  <p:childTnLst>
                                    <p:animMotion path="M 0.000000 0.000000 C -0.025153 -0.044453 -0.054537 -0.080632 -0.086789 -0.106861 C -0.115055 -0.129848 -0.145159 -0.144885 -0.176023 -0.151432" origin="layout" pathEditMode="relative">
                                      <p:cBhvr>
                                        <p:cTn id="23" dur="1000" fill="hold"/>
                                        <p:tgtEl>
                                          <p:spTgt spid="398"/>
                                        </p:tgtEl>
                                        <p:attrNameLst>
                                          <p:attrName>ppt_x</p:attrName>
                                          <p:attrName>ppt_y</p:attrName>
                                        </p:attrNameLst>
                                      </p:cBhvr>
                                    </p:animMotion>
                                  </p:childTnLst>
                                </p:cTn>
                              </p:par>
                            </p:childTnLst>
                          </p:cTn>
                        </p:par>
                        <p:par>
                          <p:cTn id="24" fill="hold">
                            <p:stCondLst>
                              <p:cond delay="0"/>
                            </p:stCondLst>
                            <p:childTnLst>
                              <p:par>
                                <p:cTn id="25" presetClass="path" nodeType="withEffect" presetSubtype="0" presetID="-1" grpId="7" accel="50000" decel="50000" fill="hold">
                                  <p:stCondLst>
                                    <p:cond delay="0"/>
                                  </p:stCondLst>
                                  <p:childTnLst>
                                    <p:animMotion path="M 0.000000 0.000000 C -0.023940 0.027037 -0.037837 0.074895 -0.036370 0.125250 C -0.035113 0.168393 -0.022582 0.208011 -0.002500 0.232337" origin="layout" pathEditMode="relative">
                                      <p:cBhvr>
                                        <p:cTn id="26" dur="1000" fill="hold"/>
                                        <p:tgtEl>
                                          <p:spTgt spid="401"/>
                                        </p:tgtEl>
                                        <p:attrNameLst>
                                          <p:attrName>ppt_x</p:attrName>
                                          <p:attrName>ppt_y</p:attrName>
                                        </p:attrNameLst>
                                      </p:cBhvr>
                                    </p:animMotion>
                                  </p:childTnLst>
                                </p:cTn>
                              </p:par>
                            </p:childTnLst>
                          </p:cTn>
                        </p:par>
                        <p:par>
                          <p:cTn id="27" fill="hold">
                            <p:stCondLst>
                              <p:cond delay="1000"/>
                            </p:stCondLst>
                            <p:childTnLst>
                              <p:par>
                                <p:cTn id="28" presetClass="entr" nodeType="afterEffect" presetSubtype="8" presetID="22" grpId="8" fill="hold">
                                  <p:stCondLst>
                                    <p:cond delay="0"/>
                                  </p:stCondLst>
                                  <p:iterate type="el" backwards="0">
                                    <p:tmAbs val="0"/>
                                  </p:iterate>
                                  <p:childTnLst>
                                    <p:set>
                                      <p:cBhvr>
                                        <p:cTn id="29" fill="hold"/>
                                        <p:tgtEl>
                                          <p:spTgt spid="408"/>
                                        </p:tgtEl>
                                        <p:attrNameLst>
                                          <p:attrName>style.visibility</p:attrName>
                                        </p:attrNameLst>
                                      </p:cBhvr>
                                      <p:to>
                                        <p:strVal val="visible"/>
                                      </p:to>
                                    </p:set>
                                    <p:animEffect filter="wipe(left)" transition="in">
                                      <p:cBhvr>
                                        <p:cTn id="30" dur="499"/>
                                        <p:tgtEl>
                                          <p:spTgt spid="408"/>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9" fill="hold">
                                  <p:stCondLst>
                                    <p:cond delay="0"/>
                                  </p:stCondLst>
                                  <p:iterate type="el" backwards="0">
                                    <p:tmAbs val="0"/>
                                  </p:iterate>
                                  <p:childTnLst>
                                    <p:set>
                                      <p:cBhvr>
                                        <p:cTn id="34" fill="hold"/>
                                        <p:tgtEl>
                                          <p:spTgt spid="411"/>
                                        </p:tgtEl>
                                        <p:attrNameLst>
                                          <p:attrName>style.visibility</p:attrName>
                                        </p:attrNameLst>
                                      </p:cBhvr>
                                      <p:to>
                                        <p:strVal val="visible"/>
                                      </p:to>
                                    </p:set>
                                    <p:animEffect filter="dissolve" transition="in">
                                      <p:cBhvr>
                                        <p:cTn id="35"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8" grpId="8"/>
      <p:bldP build="whole" bldLvl="1" animBg="1" rev="0" advAuto="0" spid="411" grpId="9"/>
      <p:bldP build="whole" bldLvl="1" animBg="1" rev="0" advAuto="0" spid="392"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txBox="1"/>
          <p:nvPr/>
        </p:nvSpPr>
        <p:spPr>
          <a:xfrm>
            <a:off x="777634" y="1142340"/>
            <a:ext cx="22828730" cy="4257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nSpc>
                <a:spcPct val="80000"/>
              </a:lnSpc>
              <a:defRPr sz="15000">
                <a:latin typeface="Helvetica"/>
                <a:ea typeface="Helvetica"/>
                <a:cs typeface="Helvetica"/>
                <a:sym typeface="Helvetica"/>
              </a:defRPr>
            </a:lvl1pPr>
          </a:lstStyle>
          <a:p>
            <a:pPr>
              <a:defRPr b="1"/>
            </a:pPr>
            <a:r>
              <a:rPr b="0"/>
              <a:t>Welcome to the Tidyverse</a:t>
            </a:r>
          </a:p>
        </p:txBody>
      </p:sp>
      <p:pic>
        <p:nvPicPr>
          <p:cNvPr id="106" name="tidyverse.png"/>
          <p:cNvPicPr>
            <a:picLocks noChangeAspect="1"/>
          </p:cNvPicPr>
          <p:nvPr/>
        </p:nvPicPr>
        <p:blipFill>
          <a:blip r:embed="rId3">
            <a:extLst/>
          </a:blip>
          <a:stretch>
            <a:fillRect/>
          </a:stretch>
        </p:blipFill>
        <p:spPr>
          <a:xfrm>
            <a:off x="8965719" y="4401267"/>
            <a:ext cx="6452561" cy="744884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txBox="1"/>
          <p:nvPr/>
        </p:nvSpPr>
        <p:spPr>
          <a:xfrm>
            <a:off x="593611" y="6233040"/>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Import</a:t>
            </a:r>
          </a:p>
        </p:txBody>
      </p:sp>
      <p:sp>
        <p:nvSpPr>
          <p:cNvPr id="416" name="Shape 416"/>
          <p:cNvSpPr txBox="1"/>
          <p:nvPr/>
        </p:nvSpPr>
        <p:spPr>
          <a:xfrm>
            <a:off x="5322889" y="6233040"/>
            <a:ext cx="2064438"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Tidy</a:t>
            </a:r>
          </a:p>
        </p:txBody>
      </p:sp>
      <p:sp>
        <p:nvSpPr>
          <p:cNvPr id="417" name="Shape 417"/>
          <p:cNvSpPr txBox="1"/>
          <p:nvPr/>
        </p:nvSpPr>
        <p:spPr>
          <a:xfrm>
            <a:off x="9406234" y="4058901"/>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Visualize</a:t>
            </a:r>
          </a:p>
        </p:txBody>
      </p:sp>
      <p:sp>
        <p:nvSpPr>
          <p:cNvPr id="418" name="Shape 418"/>
          <p:cNvSpPr txBox="1"/>
          <p:nvPr/>
        </p:nvSpPr>
        <p:spPr>
          <a:xfrm>
            <a:off x="8841042" y="7690146"/>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54990">
              <a:defRPr sz="6080">
                <a:latin typeface="Helvetica"/>
                <a:ea typeface="Helvetica"/>
                <a:cs typeface="Helvetica"/>
                <a:sym typeface="Helvetica"/>
              </a:defRPr>
            </a:lvl1pPr>
          </a:lstStyle>
          <a:p>
            <a:pPr/>
            <a:r>
              <a:t>Transform</a:t>
            </a:r>
          </a:p>
        </p:txBody>
      </p:sp>
      <p:sp>
        <p:nvSpPr>
          <p:cNvPr id="419" name="Shape 419"/>
          <p:cNvSpPr txBox="1"/>
          <p:nvPr/>
        </p:nvSpPr>
        <p:spPr>
          <a:xfrm>
            <a:off x="12590985" y="6233040"/>
            <a:ext cx="3604681"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Model</a:t>
            </a:r>
          </a:p>
        </p:txBody>
      </p:sp>
      <p:sp>
        <p:nvSpPr>
          <p:cNvPr id="420" name="Shape 420"/>
          <p:cNvSpPr txBox="1"/>
          <p:nvPr/>
        </p:nvSpPr>
        <p:spPr>
          <a:xfrm>
            <a:off x="17411439" y="6233040"/>
            <a:ext cx="5590580" cy="124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Communicate</a:t>
            </a:r>
          </a:p>
        </p:txBody>
      </p:sp>
      <p:sp>
        <p:nvSpPr>
          <p:cNvPr id="421" name="Shape 421"/>
          <p:cNvSpPr/>
          <p:nvPr/>
        </p:nvSpPr>
        <p:spPr>
          <a:xfrm>
            <a:off x="3992772" y="6885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22" name="Shape 422"/>
          <p:cNvSpPr/>
          <p:nvPr/>
        </p:nvSpPr>
        <p:spPr>
          <a:xfrm>
            <a:off x="15795149" y="6858000"/>
            <a:ext cx="1743603" cy="0"/>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23" name="Shape 423"/>
          <p:cNvSpPr/>
          <p:nvPr/>
        </p:nvSpPr>
        <p:spPr>
          <a:xfrm>
            <a:off x="7516812" y="7012913"/>
            <a:ext cx="1402731" cy="1"/>
          </a:xfrm>
          <a:prstGeom prst="line">
            <a:avLst/>
          </a:prstGeom>
          <a:ln w="101600">
            <a:solidFill>
              <a:srgbClr val="000000"/>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24" name="Shape 424"/>
          <p:cNvSpPr/>
          <p:nvPr/>
        </p:nvSpPr>
        <p:spPr>
          <a:xfrm rot="18241080">
            <a:off x="10956462" y="7093291"/>
            <a:ext cx="3276809" cy="2267403"/>
          </a:xfrm>
          <a:custGeom>
            <a:avLst/>
            <a:gdLst/>
            <a:ahLst/>
            <a:cxnLst>
              <a:cxn ang="0">
                <a:pos x="wd2" y="hd2"/>
              </a:cxn>
              <a:cxn ang="5400000">
                <a:pos x="wd2" y="hd2"/>
              </a:cxn>
              <a:cxn ang="10800000">
                <a:pos x="wd2" y="hd2"/>
              </a:cxn>
              <a:cxn ang="16200000">
                <a:pos x="wd2" y="hd2"/>
              </a:cxn>
            </a:cxnLst>
            <a:rect l="0" t="0" r="r" b="b"/>
            <a:pathLst>
              <a:path w="21600" h="20545" fill="norm" stroke="1" extrusionOk="0">
                <a:moveTo>
                  <a:pt x="0" y="0"/>
                </a:moveTo>
                <a:cubicBezTo>
                  <a:pt x="324" y="6917"/>
                  <a:pt x="3006" y="13218"/>
                  <a:pt x="7234" y="16995"/>
                </a:cubicBezTo>
                <a:cubicBezTo>
                  <a:pt x="11503" y="20810"/>
                  <a:pt x="16838" y="21600"/>
                  <a:pt x="21600" y="19123"/>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25" name="Shape 425"/>
          <p:cNvSpPr/>
          <p:nvPr/>
        </p:nvSpPr>
        <p:spPr>
          <a:xfrm rot="18241080">
            <a:off x="13415041" y="4632085"/>
            <a:ext cx="679240" cy="1850376"/>
          </a:xfrm>
          <a:custGeom>
            <a:avLst/>
            <a:gdLst/>
            <a:ahLst/>
            <a:cxnLst>
              <a:cxn ang="0">
                <a:pos x="wd2" y="hd2"/>
              </a:cxn>
              <a:cxn ang="5400000">
                <a:pos x="wd2" y="hd2"/>
              </a:cxn>
              <a:cxn ang="10800000">
                <a:pos x="wd2" y="hd2"/>
              </a:cxn>
              <a:cxn ang="16200000">
                <a:pos x="wd2" y="hd2"/>
              </a:cxn>
            </a:cxnLst>
            <a:rect l="0" t="0" r="r" b="b"/>
            <a:pathLst>
              <a:path w="20887" h="21600" fill="norm" stroke="1" extrusionOk="0">
                <a:moveTo>
                  <a:pt x="20497" y="0"/>
                </a:moveTo>
                <a:cubicBezTo>
                  <a:pt x="21600" y="3925"/>
                  <a:pt x="20360" y="7894"/>
                  <a:pt x="16869" y="11611"/>
                </a:cubicBezTo>
                <a:cubicBezTo>
                  <a:pt x="13325" y="15386"/>
                  <a:pt x="7555" y="18802"/>
                  <a:pt x="0" y="21600"/>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26" name="Shape 426"/>
          <p:cNvSpPr/>
          <p:nvPr/>
        </p:nvSpPr>
        <p:spPr>
          <a:xfrm rot="18241080">
            <a:off x="8755222" y="5976881"/>
            <a:ext cx="2318724" cy="1075200"/>
          </a:xfrm>
          <a:custGeom>
            <a:avLst/>
            <a:gdLst/>
            <a:ahLst/>
            <a:cxnLst>
              <a:cxn ang="0">
                <a:pos x="wd2" y="hd2"/>
              </a:cxn>
              <a:cxn ang="5400000">
                <a:pos x="wd2" y="hd2"/>
              </a:cxn>
              <a:cxn ang="10800000">
                <a:pos x="wd2" y="hd2"/>
              </a:cxn>
              <a:cxn ang="16200000">
                <a:pos x="wd2" y="hd2"/>
              </a:cxn>
            </a:cxnLst>
            <a:rect l="0" t="0" r="r" b="b"/>
            <a:pathLst>
              <a:path w="21600" h="20894" fill="norm" stroke="1" extrusionOk="0">
                <a:moveTo>
                  <a:pt x="0" y="20894"/>
                </a:moveTo>
                <a:cubicBezTo>
                  <a:pt x="2392" y="13395"/>
                  <a:pt x="5770" y="7494"/>
                  <a:pt x="9728" y="3896"/>
                </a:cubicBezTo>
                <a:cubicBezTo>
                  <a:pt x="13460" y="504"/>
                  <a:pt x="17564" y="-706"/>
                  <a:pt x="21600" y="396"/>
                </a:cubicBezTo>
              </a:path>
            </a:pathLst>
          </a:custGeom>
          <a:ln w="101600">
            <a:solidFill>
              <a:srgbClr val="000000"/>
            </a:solidFill>
            <a:miter lim="400000"/>
            <a:headEnd type="triangle"/>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27" name="Shape 427"/>
          <p:cNvSpPr/>
          <p:nvPr/>
        </p:nvSpPr>
        <p:spPr>
          <a:xfrm>
            <a:off x="779813" y="2844773"/>
            <a:ext cx="22824374" cy="8026454"/>
          </a:xfrm>
          <a:prstGeom prst="roundRect">
            <a:avLst>
              <a:gd name="adj" fmla="val 15000"/>
            </a:avLst>
          </a:prstGeom>
          <a:ln w="25400">
            <a:solidFill>
              <a:srgbClr val="000000"/>
            </a:solidFill>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28" name="Shape 428"/>
          <p:cNvSpPr txBox="1"/>
          <p:nvPr/>
        </p:nvSpPr>
        <p:spPr>
          <a:xfrm>
            <a:off x="16846247" y="10168751"/>
            <a:ext cx="3604681" cy="124992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400">
                <a:latin typeface="Helvetica"/>
                <a:ea typeface="Helvetica"/>
                <a:cs typeface="Helvetica"/>
                <a:sym typeface="Helvetica"/>
              </a:defRPr>
            </a:lvl1pPr>
          </a:lstStyle>
          <a:p>
            <a:pPr/>
            <a:r>
              <a:t>Program</a:t>
            </a:r>
          </a:p>
        </p:txBody>
      </p:sp>
      <p:sp>
        <p:nvSpPr>
          <p:cNvPr id="429" name="Shape 429"/>
          <p:cNvSpPr txBox="1"/>
          <p:nvPr/>
        </p:nvSpPr>
        <p:spPr>
          <a:xfrm>
            <a:off x="5309100" y="274768"/>
            <a:ext cx="13765800" cy="23968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defRPr sz="10000">
                <a:latin typeface="Helvetica"/>
                <a:ea typeface="Helvetica"/>
                <a:cs typeface="Helvetica"/>
                <a:sym typeface="Helvetica"/>
              </a:defRPr>
            </a:pPr>
            <a:r>
              <a:t>(Applied) </a:t>
            </a:r>
            <a:r>
              <a:t>Data Science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33" name="Shape 433"/>
          <p:cNvSpPr txBox="1"/>
          <p:nvPr>
            <p:ph type="sldNum" sz="quarter" idx="2"/>
          </p:nvPr>
        </p:nvSpPr>
        <p:spPr>
          <a:xfrm>
            <a:off x="12006312" y="12663871"/>
            <a:ext cx="371376" cy="498476"/>
          </a:xfrm>
          <a:prstGeom prst="rect">
            <a:avLst/>
          </a:prstGeom>
          <a:extLst>
            <a:ext uri="{C572A759-6A51-4108-AA02-DFA0A04FC94B}">
              <ma14:wrappingTextBoxFlag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pPr/>
            <a:fld id="{86CB4B4D-7CA3-9044-876B-883B54F8677D}" type="slidenum"/>
          </a:p>
        </p:txBody>
      </p:sp>
      <p:grpSp>
        <p:nvGrpSpPr>
          <p:cNvPr id="454" name="Group 454"/>
          <p:cNvGrpSpPr/>
          <p:nvPr/>
        </p:nvGrpSpPr>
        <p:grpSpPr>
          <a:xfrm>
            <a:off x="297852" y="2450789"/>
            <a:ext cx="23788296" cy="10967941"/>
            <a:chOff x="0" y="0"/>
            <a:chExt cx="23788295" cy="10967940"/>
          </a:xfrm>
        </p:grpSpPr>
        <p:grpSp>
          <p:nvGrpSpPr>
            <p:cNvPr id="451" name="Group 451"/>
            <p:cNvGrpSpPr/>
            <p:nvPr/>
          </p:nvGrpSpPr>
          <p:grpSpPr>
            <a:xfrm>
              <a:off x="0" y="0"/>
              <a:ext cx="23788296" cy="6750857"/>
              <a:chOff x="0" y="0"/>
              <a:chExt cx="23788295" cy="6750856"/>
            </a:xfrm>
          </p:grpSpPr>
          <p:sp>
            <p:nvSpPr>
              <p:cNvPr id="434" name="Shape 434"/>
              <p:cNvSpPr/>
              <p:nvPr/>
            </p:nvSpPr>
            <p:spPr>
              <a:xfrm>
                <a:off x="60870" y="0"/>
                <a:ext cx="23727427" cy="6203412"/>
              </a:xfrm>
              <a:prstGeom prst="roundRect">
                <a:avLst>
                  <a:gd name="adj" fmla="val 19408"/>
                </a:avLst>
              </a:prstGeom>
              <a:noFill/>
              <a:ln w="25400" cap="flat">
                <a:solidFill>
                  <a:srgbClr val="000000"/>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35" name="Shape 435"/>
              <p:cNvSpPr txBox="1"/>
              <p:nvPr/>
            </p:nvSpPr>
            <p:spPr>
              <a:xfrm>
                <a:off x="16406703" y="5500936"/>
                <a:ext cx="3604681" cy="124992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Helvetica"/>
                    <a:ea typeface="Helvetica"/>
                    <a:cs typeface="Helvetica"/>
                    <a:sym typeface="Helvetica"/>
                  </a:defRPr>
                </a:lvl1pPr>
              </a:lstStyle>
              <a:p>
                <a:pPr/>
                <a:r>
                  <a:t>Program</a:t>
                </a:r>
              </a:p>
            </p:txBody>
          </p:sp>
          <p:grpSp>
            <p:nvGrpSpPr>
              <p:cNvPr id="450" name="Group 450"/>
              <p:cNvGrpSpPr/>
              <p:nvPr/>
            </p:nvGrpSpPr>
            <p:grpSpPr>
              <a:xfrm>
                <a:off x="0" y="683701"/>
                <a:ext cx="23504913" cy="5526107"/>
                <a:chOff x="0" y="0"/>
                <a:chExt cx="23504913" cy="5526105"/>
              </a:xfrm>
            </p:grpSpPr>
            <p:sp>
              <p:nvSpPr>
                <p:cNvPr id="436" name="Shape 436"/>
                <p:cNvSpPr txBox="1"/>
                <p:nvPr/>
              </p:nvSpPr>
              <p:spPr>
                <a:xfrm>
                  <a:off x="0" y="1935827"/>
                  <a:ext cx="3233555" cy="11212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Helvetica"/>
                      <a:ea typeface="Helvetica"/>
                      <a:cs typeface="Helvetica"/>
                      <a:sym typeface="Helvetica"/>
                    </a:defRPr>
                  </a:lvl1pPr>
                </a:lstStyle>
                <a:p>
                  <a:pPr/>
                  <a:r>
                    <a:t>Import</a:t>
                  </a:r>
                </a:p>
              </p:txBody>
            </p:sp>
            <p:sp>
              <p:nvSpPr>
                <p:cNvPr id="437" name="Shape 437"/>
                <p:cNvSpPr txBox="1"/>
                <p:nvPr/>
              </p:nvSpPr>
              <p:spPr>
                <a:xfrm>
                  <a:off x="4242367" y="1935827"/>
                  <a:ext cx="1851891" cy="11212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Helvetica"/>
                      <a:ea typeface="Helvetica"/>
                      <a:cs typeface="Helvetica"/>
                      <a:sym typeface="Helvetica"/>
                    </a:defRPr>
                  </a:lvl1pPr>
                </a:lstStyle>
                <a:p>
                  <a:pPr/>
                  <a:r>
                    <a:t>Tidy</a:t>
                  </a:r>
                </a:p>
              </p:txBody>
            </p:sp>
            <p:sp>
              <p:nvSpPr>
                <p:cNvPr id="438" name="Shape 438"/>
                <p:cNvSpPr txBox="1"/>
                <p:nvPr/>
              </p:nvSpPr>
              <p:spPr>
                <a:xfrm>
                  <a:off x="7905305" y="0"/>
                  <a:ext cx="3233555" cy="11212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560831">
                    <a:defRPr sz="6144">
                      <a:latin typeface="Helvetica"/>
                      <a:ea typeface="Helvetica"/>
                      <a:cs typeface="Helvetica"/>
                      <a:sym typeface="Helvetica"/>
                    </a:defRPr>
                  </a:lvl1pPr>
                </a:lstStyle>
                <a:p>
                  <a:pPr/>
                  <a:r>
                    <a:t>Visualize</a:t>
                  </a:r>
                </a:p>
              </p:txBody>
            </p:sp>
            <p:sp>
              <p:nvSpPr>
                <p:cNvPr id="439" name="Shape 439"/>
                <p:cNvSpPr txBox="1"/>
                <p:nvPr/>
              </p:nvSpPr>
              <p:spPr>
                <a:xfrm>
                  <a:off x="6836657" y="3313123"/>
                  <a:ext cx="3976721" cy="11212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Helvetica"/>
                      <a:ea typeface="Helvetica"/>
                      <a:cs typeface="Helvetica"/>
                      <a:sym typeface="Helvetica"/>
                    </a:defRPr>
                  </a:lvl1pPr>
                </a:lstStyle>
                <a:p>
                  <a:pPr/>
                  <a:r>
                    <a:t>Transform</a:t>
                  </a:r>
                </a:p>
              </p:txBody>
            </p:sp>
            <p:sp>
              <p:nvSpPr>
                <p:cNvPr id="440" name="Shape 440"/>
                <p:cNvSpPr txBox="1"/>
                <p:nvPr/>
              </p:nvSpPr>
              <p:spPr>
                <a:xfrm>
                  <a:off x="10762165" y="1935827"/>
                  <a:ext cx="3233555" cy="11212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6400">
                      <a:latin typeface="Helvetica"/>
                      <a:ea typeface="Helvetica"/>
                      <a:cs typeface="Helvetica"/>
                      <a:sym typeface="Helvetica"/>
                    </a:defRPr>
                  </a:lvl1pPr>
                </a:lstStyle>
                <a:p>
                  <a:pPr/>
                  <a:r>
                    <a:t>Model</a:t>
                  </a:r>
                </a:p>
              </p:txBody>
            </p:sp>
            <p:sp>
              <p:nvSpPr>
                <p:cNvPr id="441" name="Shape 441"/>
                <p:cNvSpPr txBox="1"/>
                <p:nvPr/>
              </p:nvSpPr>
              <p:spPr>
                <a:xfrm>
                  <a:off x="18489921" y="1935827"/>
                  <a:ext cx="5014993" cy="11212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566674">
                    <a:defRPr sz="6208">
                      <a:latin typeface="Helvetica"/>
                      <a:ea typeface="Helvetica"/>
                      <a:cs typeface="Helvetica"/>
                      <a:sym typeface="Helvetica"/>
                    </a:defRPr>
                  </a:lvl1pPr>
                </a:lstStyle>
                <a:p>
                  <a:pPr/>
                  <a:r>
                    <a:t>Communicate</a:t>
                  </a:r>
                </a:p>
              </p:txBody>
            </p:sp>
            <p:sp>
              <p:nvSpPr>
                <p:cNvPr id="442" name="Shape 442"/>
                <p:cNvSpPr/>
                <p:nvPr/>
              </p:nvSpPr>
              <p:spPr>
                <a:xfrm>
                  <a:off x="6225616" y="2496444"/>
                  <a:ext cx="125831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3" name="Shape 443"/>
                <p:cNvSpPr/>
                <p:nvPr/>
              </p:nvSpPr>
              <p:spPr>
                <a:xfrm>
                  <a:off x="13687238" y="2496444"/>
                  <a:ext cx="903689" cy="1"/>
                </a:xfrm>
                <a:prstGeom prst="line">
                  <a:avLst/>
                </a:prstGeom>
                <a:noFill/>
                <a:ln w="101600" cap="flat">
                  <a:solidFill>
                    <a:srgbClr val="5982B2"/>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4" name="Shape 444"/>
                <p:cNvSpPr/>
                <p:nvPr/>
              </p:nvSpPr>
              <p:spPr>
                <a:xfrm rot="18241080">
                  <a:off x="9295927" y="2721979"/>
                  <a:ext cx="2939440" cy="2033959"/>
                </a:xfrm>
                <a:custGeom>
                  <a:avLst/>
                  <a:gdLst/>
                  <a:ahLst/>
                  <a:cxnLst>
                    <a:cxn ang="0">
                      <a:pos x="wd2" y="hd2"/>
                    </a:cxn>
                    <a:cxn ang="5400000">
                      <a:pos x="wd2" y="hd2"/>
                    </a:cxn>
                    <a:cxn ang="10800000">
                      <a:pos x="wd2" y="hd2"/>
                    </a:cxn>
                    <a:cxn ang="16200000">
                      <a:pos x="wd2" y="hd2"/>
                    </a:cxn>
                  </a:cxnLst>
                  <a:rect l="0" t="0" r="r" b="b"/>
                  <a:pathLst>
                    <a:path w="21600" h="20545" fill="norm" stroke="1"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5" name="Shape 445"/>
                <p:cNvSpPr/>
                <p:nvPr/>
              </p:nvSpPr>
              <p:spPr>
                <a:xfrm rot="18241080">
                  <a:off x="11501379" y="514170"/>
                  <a:ext cx="609307" cy="1659868"/>
                </a:xfrm>
                <a:custGeom>
                  <a:avLst/>
                  <a:gdLst/>
                  <a:ahLst/>
                  <a:cxnLst>
                    <a:cxn ang="0">
                      <a:pos x="wd2" y="hd2"/>
                    </a:cxn>
                    <a:cxn ang="5400000">
                      <a:pos x="wd2" y="hd2"/>
                    </a:cxn>
                    <a:cxn ang="10800000">
                      <a:pos x="wd2" y="hd2"/>
                    </a:cxn>
                    <a:cxn ang="16200000">
                      <a:pos x="wd2" y="hd2"/>
                    </a:cxn>
                  </a:cxnLst>
                  <a:rect l="0" t="0" r="r" b="b"/>
                  <a:pathLst>
                    <a:path w="20887" h="21600" fill="norm" stroke="1"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6" name="Shape 446"/>
                <p:cNvSpPr/>
                <p:nvPr/>
              </p:nvSpPr>
              <p:spPr>
                <a:xfrm rot="18241080">
                  <a:off x="7321319" y="1720512"/>
                  <a:ext cx="2079996" cy="964500"/>
                </a:xfrm>
                <a:custGeom>
                  <a:avLst/>
                  <a:gdLst/>
                  <a:ahLst/>
                  <a:cxnLst>
                    <a:cxn ang="0">
                      <a:pos x="wd2" y="hd2"/>
                    </a:cxn>
                    <a:cxn ang="5400000">
                      <a:pos x="wd2" y="hd2"/>
                    </a:cxn>
                    <a:cxn ang="10800000">
                      <a:pos x="wd2" y="hd2"/>
                    </a:cxn>
                    <a:cxn ang="16200000">
                      <a:pos x="wd2" y="hd2"/>
                    </a:cxn>
                  </a:cxnLst>
                  <a:rect l="0" t="0" r="r" b="b"/>
                  <a:pathLst>
                    <a:path w="21600" h="20894" fill="norm" stroke="1"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7" name="Shape 447"/>
                <p:cNvSpPr txBox="1"/>
                <p:nvPr/>
              </p:nvSpPr>
              <p:spPr>
                <a:xfrm>
                  <a:off x="14429193" y="1935827"/>
                  <a:ext cx="3233556" cy="11212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b="1" sz="6400">
                      <a:solidFill>
                        <a:srgbClr val="5982B2"/>
                      </a:solidFill>
                      <a:latin typeface="Helvetica"/>
                      <a:ea typeface="Helvetica"/>
                      <a:cs typeface="Helvetica"/>
                      <a:sym typeface="Helvetica"/>
                    </a:defRPr>
                  </a:lvl1pPr>
                </a:lstStyle>
                <a:p>
                  <a:pPr/>
                  <a:r>
                    <a:t>Reason</a:t>
                  </a:r>
                </a:p>
              </p:txBody>
            </p:sp>
            <p:sp>
              <p:nvSpPr>
                <p:cNvPr id="448" name="Shape 448"/>
                <p:cNvSpPr/>
                <p:nvPr/>
              </p:nvSpPr>
              <p:spPr>
                <a:xfrm>
                  <a:off x="3176195" y="2496444"/>
                  <a:ext cx="1021932"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49" name="Shape 449"/>
                <p:cNvSpPr/>
                <p:nvPr/>
              </p:nvSpPr>
              <p:spPr>
                <a:xfrm flipV="1">
                  <a:off x="17604159" y="2496444"/>
                  <a:ext cx="894933"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sp>
          <p:nvSpPr>
            <p:cNvPr id="452" name="Shape 452"/>
            <p:cNvSpPr txBox="1"/>
            <p:nvPr/>
          </p:nvSpPr>
          <p:spPr>
            <a:xfrm>
              <a:off x="10277371" y="6546457"/>
              <a:ext cx="5454969" cy="44214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algn="l">
                <a:defRPr b="1" sz="5300">
                  <a:solidFill>
                    <a:srgbClr val="5982B2"/>
                  </a:solidFill>
                  <a:latin typeface="Helvetica"/>
                  <a:ea typeface="Helvetica"/>
                  <a:cs typeface="Helvetica"/>
                  <a:sym typeface="Helvetica"/>
                </a:defRPr>
              </a:pPr>
              <a:r>
                <a:t>e.g.</a:t>
              </a:r>
            </a:p>
            <a:p>
              <a:pPr algn="l">
                <a:defRPr b="1" sz="5300">
                  <a:solidFill>
                    <a:srgbClr val="5982B2"/>
                  </a:solidFill>
                  <a:latin typeface="Helvetica"/>
                  <a:ea typeface="Helvetica"/>
                  <a:cs typeface="Helvetica"/>
                  <a:sym typeface="Helvetica"/>
                </a:defRPr>
              </a:pPr>
              <a:r>
                <a:t>infer/test </a:t>
              </a:r>
            </a:p>
            <a:p>
              <a:pPr algn="l">
                <a:defRPr b="1" sz="5300">
                  <a:solidFill>
                    <a:srgbClr val="5982B2"/>
                  </a:solidFill>
                  <a:latin typeface="Helvetica"/>
                  <a:ea typeface="Helvetica"/>
                  <a:cs typeface="Helvetica"/>
                  <a:sym typeface="Helvetica"/>
                </a:defRPr>
              </a:pPr>
              <a:r>
                <a:t>predict</a:t>
              </a:r>
            </a:p>
            <a:p>
              <a:pPr algn="l">
                <a:defRPr b="1" sz="5300">
                  <a:solidFill>
                    <a:srgbClr val="5982B2"/>
                  </a:solidFill>
                  <a:latin typeface="Helvetica"/>
                  <a:ea typeface="Helvetica"/>
                  <a:cs typeface="Helvetica"/>
                  <a:sym typeface="Helvetica"/>
                </a:defRPr>
              </a:pPr>
              <a:r>
                <a:t>hedge</a:t>
              </a:r>
            </a:p>
            <a:p>
              <a:pPr algn="l">
                <a:defRPr b="1" sz="5300">
                  <a:solidFill>
                    <a:srgbClr val="5982B2"/>
                  </a:solidFill>
                  <a:latin typeface="Helvetica"/>
                  <a:ea typeface="Helvetica"/>
                  <a:cs typeface="Helvetica"/>
                  <a:sym typeface="Helvetica"/>
                </a:defRPr>
              </a:pPr>
              <a:r>
                <a:t>interpret/connect</a:t>
              </a:r>
            </a:p>
          </p:txBody>
        </p:sp>
        <p:sp>
          <p:nvSpPr>
            <p:cNvPr id="453" name="Shape 453"/>
            <p:cNvSpPr/>
            <p:nvPr/>
          </p:nvSpPr>
          <p:spPr>
            <a:xfrm flipV="1">
              <a:off x="11599091" y="3837542"/>
              <a:ext cx="3882859" cy="3116162"/>
            </a:xfrm>
            <a:prstGeom prst="line">
              <a:avLst/>
            </a:prstGeom>
            <a:noFill/>
            <a:ln w="50800" cap="flat">
              <a:solidFill>
                <a:srgbClr val="5982B2"/>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txBox="1"/>
          <p:nvPr/>
        </p:nvSpPr>
        <p:spPr>
          <a:xfrm>
            <a:off x="4007752" y="738283"/>
            <a:ext cx="1636849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400">
                <a:latin typeface="Helvetica"/>
                <a:ea typeface="Helvetica"/>
                <a:cs typeface="Helvetica"/>
                <a:sym typeface="Helvetica"/>
              </a:defRPr>
            </a:lvl1pPr>
          </a:lstStyle>
          <a:p>
            <a:pPr/>
            <a:r>
              <a:t>Outline</a:t>
            </a:r>
          </a:p>
        </p:txBody>
      </p:sp>
      <p:graphicFrame>
        <p:nvGraphicFramePr>
          <p:cNvPr id="459" name="Table 459"/>
          <p:cNvGraphicFramePr/>
          <p:nvPr/>
        </p:nvGraphicFramePr>
        <p:xfrm>
          <a:off x="6162758" y="3418189"/>
          <a:ext cx="12121984" cy="7235429"/>
        </p:xfrm>
        <a:graphic xmlns:a="http://schemas.openxmlformats.org/drawingml/2006/main">
          <a:graphicData uri="http://schemas.openxmlformats.org/drawingml/2006/table">
            <a:tbl>
              <a:tblPr firstCol="0" firstRow="0" lastCol="0" lastRow="0" bandCol="0" bandRow="0" rtl="0">
                <a:tableStyleId>{33BA23B1-9221-436E-865A-0063620EA4FD}</a:tableStyleId>
              </a:tblPr>
              <a:tblGrid>
                <a:gridCol w="6143504"/>
                <a:gridCol w="5914979"/>
              </a:tblGrid>
              <a:tr h="1773861">
                <a:tc>
                  <a:txBody>
                    <a:bodyPr/>
                    <a:lstStyle/>
                    <a:p>
                      <a:pPr defTabSz="914400">
                        <a:defRPr sz="1800"/>
                      </a:pPr>
                      <a:r>
                        <a:rPr sz="4600">
                          <a:latin typeface="Helvetica"/>
                          <a:ea typeface="Helvetica"/>
                          <a:cs typeface="Helvetica"/>
                        </a:rPr>
                        <a:t>Introduction and 
Visualize Data</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Helvetica"/>
                          <a:ea typeface="Helvetica"/>
                          <a:cs typeface="Helvetica"/>
                        </a:rPr>
                        <a:t>8:30 - 10:15</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r h="821361">
                <a:tc>
                  <a:txBody>
                    <a:bodyPr/>
                    <a:lstStyle/>
                    <a:p>
                      <a:pPr defTabSz="914400">
                        <a:defRPr sz="1800"/>
                      </a:pPr>
                      <a:r>
                        <a:rPr sz="3600">
                          <a:latin typeface="Helvetica"/>
                          <a:ea typeface="Helvetica"/>
                          <a:cs typeface="Helvetica"/>
                        </a:rPr>
                        <a:t>Morning Break</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Helvetica"/>
                          <a:ea typeface="Helvetica"/>
                          <a:cs typeface="Helvetica"/>
                        </a:rPr>
                        <a:t>10:15 - 10:30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r>
              <a:tr h="1773861">
                <a:tc>
                  <a:txBody>
                    <a:bodyPr/>
                    <a:lstStyle/>
                    <a:p>
                      <a:pPr defTabSz="914400">
                        <a:defRPr sz="1800"/>
                      </a:pPr>
                      <a:r>
                        <a:rPr sz="4600">
                          <a:latin typeface="Helvetica"/>
                          <a:ea typeface="Helvetica"/>
                          <a:cs typeface="Helvetica"/>
                        </a:rPr>
                        <a:t>Transform Data</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Helvetica"/>
                          <a:ea typeface="Helvetica"/>
                          <a:cs typeface="Helvetica"/>
                        </a:rPr>
                        <a:t>10:30 - 12:30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r h="821361">
                <a:tc>
                  <a:txBody>
                    <a:bodyPr/>
                    <a:lstStyle/>
                    <a:p>
                      <a:pPr defTabSz="914400">
                        <a:defRPr sz="1800"/>
                      </a:pPr>
                      <a:r>
                        <a:rPr sz="3600">
                          <a:latin typeface="Helvetica"/>
                          <a:ea typeface="Helvetica"/>
                          <a:cs typeface="Helvetica"/>
                        </a:rPr>
                        <a:t>Lunch</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Helvetica"/>
                          <a:ea typeface="Helvetica"/>
                          <a:cs typeface="Helvetica"/>
                        </a:rPr>
                        <a:t>12:30 - 2:00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r>
              <a:tr h="1773861">
                <a:tc>
                  <a:txBody>
                    <a:bodyPr/>
                    <a:lstStyle/>
                    <a:p>
                      <a:pPr defTabSz="914400">
                        <a:defRPr sz="1800"/>
                      </a:pPr>
                      <a:r>
                        <a:rPr sz="4600">
                          <a:latin typeface="Helvetica"/>
                          <a:ea typeface="Helvetica"/>
                          <a:cs typeface="Helvetica"/>
                        </a:rPr>
                        <a:t>Model Data</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Helvetica"/>
                          <a:ea typeface="Helvetica"/>
                          <a:cs typeface="Helvetica"/>
                        </a:rPr>
                        <a:t>2:00 - 3:15</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r h="821361">
                <a:tc>
                  <a:txBody>
                    <a:bodyPr/>
                    <a:lstStyle/>
                    <a:p>
                      <a:pPr defTabSz="914400">
                        <a:defRPr sz="1800"/>
                      </a:pPr>
                      <a:r>
                        <a:rPr sz="3600">
                          <a:latin typeface="Helvetica"/>
                          <a:ea typeface="Helvetica"/>
                          <a:cs typeface="Helvetica"/>
                        </a:rPr>
                        <a:t>Afternoon Break</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r>
                        <a:rPr sz="3600">
                          <a:latin typeface="Helvetica"/>
                          <a:ea typeface="Helvetica"/>
                          <a:cs typeface="Helvetica"/>
                        </a:rPr>
                        <a:t>3:15 - 3:30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r>
              <a:tr h="1773861">
                <a:tc>
                  <a:txBody>
                    <a:bodyPr/>
                    <a:lstStyle/>
                    <a:p>
                      <a:pPr defTabSz="914400">
                        <a:defRPr sz="1800"/>
                      </a:pPr>
                      <a:r>
                        <a:rPr sz="4600">
                          <a:latin typeface="Helvetica"/>
                          <a:ea typeface="Helvetica"/>
                          <a:cs typeface="Helvetica"/>
                        </a:rPr>
                        <a:t>Reproducible 
Reporting</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sz="3600">
                          <a:latin typeface="Helvetica"/>
                          <a:ea typeface="Helvetica"/>
                          <a:cs typeface="Helvetica"/>
                        </a:rPr>
                        <a:t>3:30 - 5:00</a:t>
                      </a:r>
                    </a:p>
                  </a:txBody>
                  <a:tcPr marL="50800" marR="50800" marT="50800" marB="50800" anchor="ctr" anchorCtr="0"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r>
            </a:tbl>
          </a:graphicData>
        </a:graphic>
      </p:graphicFrame>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461" name="Shape 461"/>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R and RStudio</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6" name="Shape 466"/>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a:t>
            </a:r>
          </a:p>
        </p:txBody>
      </p:sp>
      <p:sp>
        <p:nvSpPr>
          <p:cNvPr id="467" name="Shape 467"/>
          <p:cNvSpPr txBox="1"/>
          <p:nvPr>
            <p:ph type="body" sz="half" idx="4294967295"/>
          </p:nvPr>
        </p:nvSpPr>
        <p:spPr>
          <a:xfrm>
            <a:off x="1445226" y="3482790"/>
            <a:ext cx="21493548" cy="4436822"/>
          </a:xfrm>
          <a:prstGeom prst="rect">
            <a:avLst/>
          </a:prstGeom>
        </p:spPr>
        <p:txBody>
          <a:bodyPr lIns="71437" tIns="71437" rIns="71437" bIns="71437"/>
          <a:lstStyle/>
          <a:p>
            <a:pPr marL="0" indent="0" defTabSz="584200">
              <a:spcBef>
                <a:spcPts val="2400"/>
              </a:spcBef>
              <a:buSzTx/>
              <a:buNone/>
              <a:defRPr sz="6700">
                <a:solidFill>
                  <a:srgbClr val="005493"/>
                </a:solidFill>
              </a:defRPr>
            </a:pPr>
            <a:r>
              <a:t>Go here and log in for the class materials</a:t>
            </a:r>
          </a:p>
          <a:p>
            <a:pPr marL="0" indent="0" algn="ctr" defTabSz="584200">
              <a:spcBef>
                <a:spcPts val="0"/>
              </a:spcBef>
              <a:buSzTx/>
              <a:buNone/>
              <a:defRPr b="1" sz="10000">
                <a:solidFill>
                  <a:srgbClr val="005493"/>
                </a:solidFill>
              </a:defRPr>
            </a:pPr>
            <a:r>
              <a:rPr u="sng">
                <a:hlinkClick r:id="rId2" invalidUrl="" action="" tgtFrame="" tooltip="" history="1" highlightClick="0" endSnd="0"/>
              </a:rPr>
              <a:t>https://rstudio.cloud/project/385945</a:t>
            </a:r>
          </a:p>
        </p:txBody>
      </p:sp>
      <p:pic>
        <p:nvPicPr>
          <p:cNvPr id="468" name="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46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6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1" name="Shape 471"/>
          <p:cNvSpPr txBox="1"/>
          <p:nvPr>
            <p:ph type="title" idx="4294967295"/>
          </p:nvPr>
        </p:nvSpPr>
        <p:spPr>
          <a:xfrm>
            <a:off x="4833937" y="4597400"/>
            <a:ext cx="14716126" cy="3429000"/>
          </a:xfrm>
          <a:prstGeom prst="rect">
            <a:avLst/>
          </a:prstGeom>
        </p:spPr>
        <p:txBody>
          <a:bodyPr lIns="71437" tIns="71437" rIns="71437" bIns="71437"/>
          <a:lstStyle>
            <a:lvl1pPr algn="ctr" defTabSz="584200">
              <a:defRPr b="1" cap="none" sz="11800">
                <a:solidFill>
                  <a:srgbClr val="005493"/>
                </a:solidFill>
              </a:defRPr>
            </a:lvl1pPr>
          </a:lstStyle>
          <a:p>
            <a:pPr/>
            <a:r>
              <a:t>Demo</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hape 473"/>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76" name="Group 476"/>
          <p:cNvGrpSpPr/>
          <p:nvPr/>
        </p:nvGrpSpPr>
        <p:grpSpPr>
          <a:xfrm>
            <a:off x="2041164" y="3525557"/>
            <a:ext cx="7197036" cy="7946320"/>
            <a:chOff x="0" y="0"/>
            <a:chExt cx="7197034" cy="7946319"/>
          </a:xfrm>
        </p:grpSpPr>
        <p:pic>
          <p:nvPicPr>
            <p:cNvPr id="474" name="R-logo.001.png"/>
            <p:cNvPicPr>
              <a:picLocks noChangeAspect="1"/>
            </p:cNvPicPr>
            <p:nvPr/>
          </p:nvPicPr>
          <p:blipFill>
            <a:blip r:embed="rId2">
              <a:extLst/>
            </a:blip>
            <a:srcRect l="3004" t="18912" r="54323" b="19729"/>
            <a:stretch>
              <a:fillRect/>
            </a:stretch>
          </p:blipFill>
          <p:spPr>
            <a:xfrm>
              <a:off x="0" y="0"/>
              <a:ext cx="7197035" cy="5821098"/>
            </a:xfrm>
            <a:prstGeom prst="rect">
              <a:avLst/>
            </a:prstGeom>
            <a:ln w="12700" cap="flat">
              <a:noFill/>
              <a:miter lim="400000"/>
            </a:ln>
            <a:effectLst/>
          </p:spPr>
        </p:pic>
        <p:sp>
          <p:nvSpPr>
            <p:cNvPr id="475" name="Shape 475"/>
            <p:cNvSpPr txBox="1"/>
            <p:nvPr/>
          </p:nvSpPr>
          <p:spPr>
            <a:xfrm>
              <a:off x="364653" y="6099871"/>
              <a:ext cx="6467625" cy="184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9800">
                  <a:latin typeface="Helvetica"/>
                  <a:ea typeface="Helvetica"/>
                  <a:cs typeface="Helvetica"/>
                  <a:sym typeface="Helvetica"/>
                </a:defRPr>
              </a:lvl1pPr>
            </a:lstStyle>
            <a:p>
              <a:pPr/>
              <a:r>
                <a:t>A language</a:t>
              </a:r>
            </a:p>
          </p:txBody>
        </p:sp>
      </p:grpSp>
      <p:sp>
        <p:nvSpPr>
          <p:cNvPr id="477" name="Shape 477"/>
          <p:cNvSpPr/>
          <p:nvPr/>
        </p:nvSpPr>
        <p:spPr>
          <a:xfrm>
            <a:off x="-1168038" y="-57495"/>
            <a:ext cx="26720076" cy="2013486"/>
          </a:xfrm>
          <a:prstGeom prst="rect">
            <a:avLst/>
          </a:prstGeom>
          <a:solidFill>
            <a:srgbClr val="81A9D7"/>
          </a:solidFill>
          <a:ln w="25400">
            <a:miter lim="400000"/>
          </a:ln>
          <a:effectLst>
            <a:outerShdw sx="100000" sy="100000" kx="0" ky="0" algn="b" rotWithShape="0" blurRad="63500" dist="238737"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b="1" sz="10000">
                <a:solidFill>
                  <a:srgbClr val="FFFFFF"/>
                </a:solidFill>
                <a:effectLst>
                  <a:outerShdw sx="100000" sy="100000" kx="0" ky="0" algn="b" rotWithShape="0" blurRad="38100" dist="12700" dir="5400000">
                    <a:srgbClr val="000000">
                      <a:alpha val="50000"/>
                    </a:srgbClr>
                  </a:outerShdw>
                </a:effectLst>
                <a:latin typeface="Helvetica"/>
                <a:ea typeface="Helvetica"/>
                <a:cs typeface="Helvetica"/>
                <a:sym typeface="Helvetica"/>
                <a:hlinkClick r:id="rId3" invalidUrl="" action="" tgtFrame="" tooltip="" history="1" highlightClick="0" endSnd="0"/>
              </a:defRPr>
            </a:lvl1pPr>
          </a:lstStyle>
          <a:p>
            <a:pPr/>
            <a:r>
              <a:rPr>
                <a:hlinkClick r:id="rId3" invalidUrl="" action="" tgtFrame="" tooltip="" history="1" highlightClick="0" endSnd="0"/>
              </a:rPr>
              <a:t>https://rstudio.cloud/project/385945</a:t>
            </a:r>
          </a:p>
        </p:txBody>
      </p:sp>
      <p:sp>
        <p:nvSpPr>
          <p:cNvPr id="478" name="Shape 478"/>
          <p:cNvSpPr txBox="1"/>
          <p:nvPr/>
        </p:nvSpPr>
        <p:spPr>
          <a:xfrm>
            <a:off x="10931751" y="3135036"/>
            <a:ext cx="12026805" cy="74459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698499" indent="-698499" algn="l">
              <a:buSzPct val="100000"/>
              <a:buChar char="•"/>
              <a:defRPr sz="6700">
                <a:latin typeface="Helvetica"/>
                <a:ea typeface="Helvetica"/>
                <a:cs typeface="Helvetica"/>
                <a:sym typeface="Helvetica"/>
              </a:defRPr>
            </a:pPr>
            <a:r>
              <a:t>User friendly</a:t>
            </a:r>
          </a:p>
          <a:p>
            <a:pPr marL="698499" indent="-698499" algn="l">
              <a:buSzPct val="100000"/>
              <a:buChar char="•"/>
              <a:defRPr sz="6700">
                <a:latin typeface="Helvetica"/>
                <a:ea typeface="Helvetica"/>
                <a:cs typeface="Helvetica"/>
                <a:sym typeface="Helvetica"/>
              </a:defRPr>
            </a:pPr>
            <a:r>
              <a:t>Designed for data science</a:t>
            </a:r>
          </a:p>
          <a:p>
            <a:pPr marL="698499" indent="-698499" algn="l">
              <a:buSzPct val="100000"/>
              <a:buChar char="•"/>
              <a:defRPr sz="6700">
                <a:latin typeface="Helvetica"/>
                <a:ea typeface="Helvetica"/>
                <a:cs typeface="Helvetica"/>
                <a:sym typeface="Helvetica"/>
              </a:defRPr>
            </a:pPr>
            <a:r>
              <a:t>Designed to run other languages</a:t>
            </a:r>
          </a:p>
        </p:txBody>
      </p:sp>
      <p:pic>
        <p:nvPicPr>
          <p:cNvPr id="479" name="pasted-image.png"/>
          <p:cNvPicPr>
            <a:picLocks noChangeAspect="1"/>
          </p:cNvPicPr>
          <p:nvPr/>
        </p:nvPicPr>
        <p:blipFill>
          <a:blip r:embed="rId4">
            <a:extLst/>
          </a:blip>
          <a:stretch>
            <a:fillRect/>
          </a:stretch>
        </p:blipFill>
        <p:spPr>
          <a:xfrm>
            <a:off x="10938537" y="3525556"/>
            <a:ext cx="12013234" cy="8758417"/>
          </a:xfrm>
          <a:prstGeom prst="rect">
            <a:avLst/>
          </a:prstGeom>
          <a:ln w="12700">
            <a:miter lim="400000"/>
          </a:ln>
        </p:spPr>
      </p:pic>
      <p:sp>
        <p:nvSpPr>
          <p:cNvPr id="480" name="Shape 480"/>
          <p:cNvSpPr txBox="1"/>
          <p:nvPr/>
        </p:nvSpPr>
        <p:spPr>
          <a:xfrm>
            <a:off x="11961812" y="12663871"/>
            <a:ext cx="460376" cy="498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24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7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78">
                                            <p:bg/>
                                          </p:spTgt>
                                        </p:tgtEl>
                                        <p:attrNameLst>
                                          <p:attrName>style.visibility</p:attrName>
                                        </p:attrNameLst>
                                      </p:cBhvr>
                                      <p:to>
                                        <p:strVal val="visible"/>
                                      </p:to>
                                    </p:set>
                                  </p:childTnLst>
                                </p:cTn>
                              </p:par>
                              <p:par>
                                <p:cTn id="11" presetClass="entr" nodeType="withEffect" presetSubtype="0" presetID="1" grpId="2" fill="hold">
                                  <p:stCondLst>
                                    <p:cond delay="0"/>
                                  </p:stCondLst>
                                  <p:iterate type="el" backwards="0">
                                    <p:tmAbs val="0"/>
                                  </p:iterate>
                                  <p:childTnLst>
                                    <p:set>
                                      <p:cBhvr>
                                        <p:cTn id="12" fill="hold"/>
                                        <p:tgtEl>
                                          <p:spTgt spid="47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2" fill="hold">
                                  <p:stCondLst>
                                    <p:cond delay="0"/>
                                  </p:stCondLst>
                                  <p:iterate type="el" backwards="0">
                                    <p:tmAbs val="0"/>
                                  </p:iterate>
                                  <p:childTnLst>
                                    <p:set>
                                      <p:cBhvr>
                                        <p:cTn id="16" fill="hold"/>
                                        <p:tgtEl>
                                          <p:spTgt spid="47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478">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9" grpId="1"/>
      <p:bldP build="p" bldLvl="5" animBg="1" rev="0" advAuto="0" spid="478"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85" name="Group 485"/>
          <p:cNvGrpSpPr/>
          <p:nvPr/>
        </p:nvGrpSpPr>
        <p:grpSpPr>
          <a:xfrm>
            <a:off x="2041164" y="3525557"/>
            <a:ext cx="7197036" cy="7946320"/>
            <a:chOff x="0" y="0"/>
            <a:chExt cx="7197034" cy="7946319"/>
          </a:xfrm>
        </p:grpSpPr>
        <p:pic>
          <p:nvPicPr>
            <p:cNvPr id="483" name="R-logo.001.png"/>
            <p:cNvPicPr>
              <a:picLocks noChangeAspect="1"/>
            </p:cNvPicPr>
            <p:nvPr/>
          </p:nvPicPr>
          <p:blipFill>
            <a:blip r:embed="rId2">
              <a:extLst/>
            </a:blip>
            <a:srcRect l="3004" t="18912" r="54323" b="19729"/>
            <a:stretch>
              <a:fillRect/>
            </a:stretch>
          </p:blipFill>
          <p:spPr>
            <a:xfrm>
              <a:off x="0" y="0"/>
              <a:ext cx="7197035" cy="5821098"/>
            </a:xfrm>
            <a:prstGeom prst="rect">
              <a:avLst/>
            </a:prstGeom>
            <a:ln w="12700" cap="flat">
              <a:noFill/>
              <a:miter lim="400000"/>
            </a:ln>
            <a:effectLst/>
          </p:spPr>
        </p:pic>
        <p:sp>
          <p:nvSpPr>
            <p:cNvPr id="484" name="Shape 484"/>
            <p:cNvSpPr txBox="1"/>
            <p:nvPr/>
          </p:nvSpPr>
          <p:spPr>
            <a:xfrm>
              <a:off x="364653" y="6099871"/>
              <a:ext cx="6467625" cy="184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9800">
                  <a:latin typeface="Helvetica"/>
                  <a:ea typeface="Helvetica"/>
                  <a:cs typeface="Helvetica"/>
                  <a:sym typeface="Helvetica"/>
                </a:defRPr>
              </a:lvl1pPr>
            </a:lstStyle>
            <a:p>
              <a:pPr/>
              <a:r>
                <a:t>A language</a:t>
              </a:r>
            </a:p>
          </p:txBody>
        </p:sp>
      </p:grpSp>
      <p:grpSp>
        <p:nvGrpSpPr>
          <p:cNvPr id="488" name="Group 488"/>
          <p:cNvGrpSpPr/>
          <p:nvPr/>
        </p:nvGrpSpPr>
        <p:grpSpPr>
          <a:xfrm>
            <a:off x="11765875" y="4579783"/>
            <a:ext cx="10576961" cy="6892094"/>
            <a:chOff x="0" y="0"/>
            <a:chExt cx="10576959" cy="6892092"/>
          </a:xfrm>
        </p:grpSpPr>
        <p:pic>
          <p:nvPicPr>
            <p:cNvPr id="486" name="RStudio-Logo-All-Blue.png"/>
            <p:cNvPicPr>
              <a:picLocks noChangeAspect="1"/>
            </p:cNvPicPr>
            <p:nvPr/>
          </p:nvPicPr>
          <p:blipFill>
            <a:blip r:embed="rId3">
              <a:extLst/>
            </a:blip>
            <a:stretch>
              <a:fillRect/>
            </a:stretch>
          </p:blipFill>
          <p:spPr>
            <a:xfrm>
              <a:off x="0" y="0"/>
              <a:ext cx="10576960" cy="3712513"/>
            </a:xfrm>
            <a:prstGeom prst="rect">
              <a:avLst/>
            </a:prstGeom>
            <a:ln w="12700" cap="flat">
              <a:noFill/>
              <a:miter lim="400000"/>
            </a:ln>
            <a:effectLst/>
          </p:spPr>
        </p:pic>
        <p:sp>
          <p:nvSpPr>
            <p:cNvPr id="487" name="Shape 487"/>
            <p:cNvSpPr txBox="1"/>
            <p:nvPr/>
          </p:nvSpPr>
          <p:spPr>
            <a:xfrm>
              <a:off x="671303" y="5045645"/>
              <a:ext cx="9234353" cy="1846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9800">
                  <a:latin typeface="Helvetica"/>
                  <a:ea typeface="Helvetica"/>
                  <a:cs typeface="Helvetica"/>
                  <a:sym typeface="Helvetica"/>
                </a:defRPr>
              </a:lvl1pPr>
            </a:lstStyle>
            <a:p>
              <a:pPr/>
              <a:r>
                <a:t>Writing software</a:t>
              </a:r>
            </a:p>
          </p:txBody>
        </p:sp>
      </p:grpSp>
      <p:sp>
        <p:nvSpPr>
          <p:cNvPr id="489" name="Shape 489"/>
          <p:cNvSpPr/>
          <p:nvPr/>
        </p:nvSpPr>
        <p:spPr>
          <a:xfrm>
            <a:off x="-1168038" y="-57495"/>
            <a:ext cx="26720076" cy="2013486"/>
          </a:xfrm>
          <a:prstGeom prst="rect">
            <a:avLst/>
          </a:prstGeom>
          <a:solidFill>
            <a:srgbClr val="81A9D7"/>
          </a:solidFill>
          <a:ln w="25400">
            <a:miter lim="400000"/>
          </a:ln>
          <a:effectLst>
            <a:outerShdw sx="100000" sy="100000" kx="0" ky="0" algn="b" rotWithShape="0" blurRad="63500" dist="238737"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a:defRPr b="1" sz="10000">
                <a:solidFill>
                  <a:srgbClr val="FFFFFF"/>
                </a:solidFill>
                <a:effectLst>
                  <a:outerShdw sx="100000" sy="100000" kx="0" ky="0" algn="b" rotWithShape="0" blurRad="38100" dist="12700" dir="5400000">
                    <a:srgbClr val="000000">
                      <a:alpha val="50000"/>
                    </a:srgbClr>
                  </a:outerShdw>
                </a:effectLst>
                <a:latin typeface="Helvetica"/>
                <a:ea typeface="Helvetica"/>
                <a:cs typeface="Helvetica"/>
                <a:sym typeface="Helvetica"/>
                <a:hlinkClick r:id="rId4" invalidUrl="" action="" tgtFrame="" tooltip="" history="1" highlightClick="0" endSnd="0"/>
              </a:defRPr>
            </a:lvl1pPr>
          </a:lstStyle>
          <a:p>
            <a:pPr/>
            <a:r>
              <a:rPr>
                <a:hlinkClick r:id="rId4" invalidUrl="" action="" tgtFrame="" tooltip="" history="1" highlightClick="0" endSnd="0"/>
              </a:rPr>
              <a:t>https://rstudio.cloud/project/385945</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382BB"/>
        </a:solidFill>
      </p:bgPr>
    </p:bg>
    <p:spTree>
      <p:nvGrpSpPr>
        <p:cNvPr id="1" name=""/>
        <p:cNvGrpSpPr/>
        <p:nvPr/>
      </p:nvGrpSpPr>
      <p:grpSpPr>
        <a:xfrm>
          <a:off x="0" y="0"/>
          <a:ext cx="0" cy="0"/>
          <a:chOff x="0" y="0"/>
          <a:chExt cx="0" cy="0"/>
        </a:xfrm>
      </p:grpSpPr>
      <p:sp>
        <p:nvSpPr>
          <p:cNvPr id="491" name="Shape 491"/>
          <p:cNvSpPr/>
          <p:nvPr/>
        </p:nvSpPr>
        <p:spPr>
          <a:xfrm>
            <a:off x="5336857" y="7297419"/>
            <a:ext cx="4937126" cy="4937126"/>
          </a:xfrm>
          <a:prstGeom prst="ellipse">
            <a:avLst/>
          </a:prstGeom>
          <a:solidFill>
            <a:srgbClr val="FFFFFF"/>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92" name="Shape 492"/>
          <p:cNvSpPr/>
          <p:nvPr/>
        </p:nvSpPr>
        <p:spPr>
          <a:xfrm>
            <a:off x="7170896" y="3205003"/>
            <a:ext cx="2341841" cy="4187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14" y="2516"/>
                  <a:pt x="8608" y="6092"/>
                  <a:pt x="4824" y="10334"/>
                </a:cubicBezTo>
                <a:cubicBezTo>
                  <a:pt x="1701" y="13835"/>
                  <a:pt x="51" y="17688"/>
                  <a:pt x="0" y="21600"/>
                </a:cubicBezTo>
              </a:path>
            </a:pathLst>
          </a:custGeom>
          <a:ln w="101600">
            <a:solidFill>
              <a:srgbClr val="A8D6FF"/>
            </a:solidFill>
            <a:miter lim="400000"/>
            <a:head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93" name="Shape 493"/>
          <p:cNvSpPr/>
          <p:nvPr/>
        </p:nvSpPr>
        <p:spPr>
          <a:xfrm>
            <a:off x="14561224" y="3067129"/>
            <a:ext cx="2673430" cy="4131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107" y="2095"/>
                  <a:pt x="11290" y="5160"/>
                  <a:pt x="15065" y="8907"/>
                </a:cubicBezTo>
                <a:cubicBezTo>
                  <a:pt x="18891" y="12705"/>
                  <a:pt x="21142" y="17076"/>
                  <a:pt x="21600" y="21600"/>
                </a:cubicBezTo>
              </a:path>
            </a:pathLst>
          </a:custGeom>
          <a:ln w="101600">
            <a:solidFill>
              <a:srgbClr val="A8D6FF"/>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94" name="Shape 494"/>
          <p:cNvSpPr/>
          <p:nvPr/>
        </p:nvSpPr>
        <p:spPr>
          <a:xfrm>
            <a:off x="9535000" y="11610220"/>
            <a:ext cx="5504856" cy="908060"/>
          </a:xfrm>
          <a:custGeom>
            <a:avLst/>
            <a:gdLst/>
            <a:ahLst/>
            <a:cxnLst>
              <a:cxn ang="0">
                <a:pos x="wd2" y="hd2"/>
              </a:cxn>
              <a:cxn ang="5400000">
                <a:pos x="wd2" y="hd2"/>
              </a:cxn>
              <a:cxn ang="10800000">
                <a:pos x="wd2" y="hd2"/>
              </a:cxn>
              <a:cxn ang="16200000">
                <a:pos x="wd2" y="hd2"/>
              </a:cxn>
            </a:cxnLst>
            <a:rect l="0" t="0" r="r" b="b"/>
            <a:pathLst>
              <a:path w="21600" h="20949" fill="norm" stroke="1" extrusionOk="0">
                <a:moveTo>
                  <a:pt x="21600" y="0"/>
                </a:moveTo>
                <a:cubicBezTo>
                  <a:pt x="18493" y="12937"/>
                  <a:pt x="14807" y="20205"/>
                  <a:pt x="11001" y="20895"/>
                </a:cubicBezTo>
                <a:cubicBezTo>
                  <a:pt x="7114" y="21600"/>
                  <a:pt x="3281" y="15414"/>
                  <a:pt x="0" y="3142"/>
                </a:cubicBezTo>
              </a:path>
            </a:pathLst>
          </a:custGeom>
          <a:ln w="101600">
            <a:solidFill>
              <a:srgbClr val="A8D6FF"/>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95" name="Shape 495"/>
          <p:cNvSpPr/>
          <p:nvPr/>
        </p:nvSpPr>
        <p:spPr>
          <a:xfrm rot="10800000">
            <a:off x="10376376" y="4914413"/>
            <a:ext cx="2341842" cy="41875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14" y="2516"/>
                  <a:pt x="8608" y="6092"/>
                  <a:pt x="4824" y="10334"/>
                </a:cubicBezTo>
                <a:cubicBezTo>
                  <a:pt x="1701" y="13835"/>
                  <a:pt x="51" y="17688"/>
                  <a:pt x="0" y="21600"/>
                </a:cubicBezTo>
              </a:path>
            </a:pathLst>
          </a:custGeom>
          <a:ln w="101600">
            <a:solidFill>
              <a:srgbClr val="A8D6FF"/>
            </a:solidFill>
            <a:miter lim="400000"/>
            <a:head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96" name="Shape 496"/>
          <p:cNvSpPr/>
          <p:nvPr/>
        </p:nvSpPr>
        <p:spPr>
          <a:xfrm>
            <a:off x="9723437" y="373380"/>
            <a:ext cx="4937126" cy="4937126"/>
          </a:xfrm>
          <a:prstGeom prst="ellipse">
            <a:avLst/>
          </a:prstGeom>
          <a:solidFill>
            <a:srgbClr val="FFFFFF"/>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497" name="RStudio-Logo-All-Blue.png"/>
          <p:cNvPicPr>
            <a:picLocks noChangeAspect="1"/>
          </p:cNvPicPr>
          <p:nvPr/>
        </p:nvPicPr>
        <p:blipFill>
          <a:blip r:embed="rId2">
            <a:extLst/>
          </a:blip>
          <a:stretch>
            <a:fillRect/>
          </a:stretch>
        </p:blipFill>
        <p:spPr>
          <a:xfrm>
            <a:off x="10037742" y="2085798"/>
            <a:ext cx="4308515" cy="1512289"/>
          </a:xfrm>
          <a:prstGeom prst="rect">
            <a:avLst/>
          </a:prstGeom>
          <a:ln w="12700">
            <a:miter lim="400000"/>
          </a:ln>
        </p:spPr>
      </p:pic>
      <p:sp>
        <p:nvSpPr>
          <p:cNvPr id="498" name="Shape 498"/>
          <p:cNvSpPr/>
          <p:nvPr/>
        </p:nvSpPr>
        <p:spPr>
          <a:xfrm>
            <a:off x="14110017" y="7297419"/>
            <a:ext cx="4937126" cy="4937126"/>
          </a:xfrm>
          <a:prstGeom prst="ellipse">
            <a:avLst/>
          </a:prstGeom>
          <a:solidFill>
            <a:srgbClr val="FFFFFF"/>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499" name="Shape 499"/>
          <p:cNvSpPr/>
          <p:nvPr/>
        </p:nvSpPr>
        <p:spPr>
          <a:xfrm>
            <a:off x="2250120" y="3777186"/>
            <a:ext cx="6670955" cy="3403315"/>
          </a:xfrm>
          <a:prstGeom prst="roundRect">
            <a:avLst>
              <a:gd name="adj" fmla="val 5597"/>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b="1" sz="4500">
                <a:solidFill>
                  <a:srgbClr val="B2D5FC"/>
                </a:solidFill>
                <a:latin typeface="Helvetica"/>
                <a:ea typeface="Helvetica"/>
                <a:cs typeface="Helvetica"/>
                <a:sym typeface="Helvetica"/>
              </a:defRPr>
            </a:pPr>
            <a:r>
              <a:t>       Buy products</a:t>
            </a:r>
          </a:p>
          <a:p>
            <a:pPr>
              <a:defRPr b="1" sz="4500">
                <a:solidFill>
                  <a:srgbClr val="B2D5FC"/>
                </a:solidFill>
                <a:latin typeface="Helvetica"/>
                <a:ea typeface="Helvetica"/>
                <a:cs typeface="Helvetica"/>
                <a:sym typeface="Helvetica"/>
              </a:defRPr>
            </a:pPr>
            <a:r>
              <a:t>  that facilitate</a:t>
            </a:r>
          </a:p>
          <a:p>
            <a:pPr>
              <a:defRPr b="1" sz="4500">
                <a:solidFill>
                  <a:srgbClr val="B2D5FC"/>
                </a:solidFill>
                <a:latin typeface="Helvetica"/>
                <a:ea typeface="Helvetica"/>
                <a:cs typeface="Helvetica"/>
                <a:sym typeface="Helvetica"/>
              </a:defRPr>
            </a:pPr>
            <a:r>
              <a:t>   use of  OSS</a:t>
            </a:r>
          </a:p>
        </p:txBody>
      </p:sp>
      <p:sp>
        <p:nvSpPr>
          <p:cNvPr id="500" name="Shape 500"/>
          <p:cNvSpPr txBox="1"/>
          <p:nvPr/>
        </p:nvSpPr>
        <p:spPr>
          <a:xfrm>
            <a:off x="5660801" y="8805544"/>
            <a:ext cx="4289240" cy="192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solidFill>
                  <a:srgbClr val="4D4D4D"/>
                </a:solidFill>
                <a:latin typeface="Helvetica"/>
                <a:ea typeface="Helvetica"/>
                <a:cs typeface="Helvetica"/>
                <a:sym typeface="Helvetica"/>
              </a:defRPr>
            </a:pPr>
            <a:r>
              <a:t>Commercial</a:t>
            </a:r>
          </a:p>
          <a:p>
            <a:pPr>
              <a:defRPr b="1">
                <a:solidFill>
                  <a:srgbClr val="4D4D4D"/>
                </a:solidFill>
                <a:latin typeface="Helvetica"/>
                <a:ea typeface="Helvetica"/>
                <a:cs typeface="Helvetica"/>
                <a:sym typeface="Helvetica"/>
              </a:defRPr>
            </a:pPr>
            <a:r>
              <a:t>Customers</a:t>
            </a:r>
          </a:p>
        </p:txBody>
      </p:sp>
      <p:sp>
        <p:nvSpPr>
          <p:cNvPr id="501" name="Shape 501"/>
          <p:cNvSpPr txBox="1"/>
          <p:nvPr/>
        </p:nvSpPr>
        <p:spPr>
          <a:xfrm>
            <a:off x="14207909" y="8805544"/>
            <a:ext cx="4741343" cy="192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solidFill>
                  <a:srgbClr val="4D4D4D"/>
                </a:solidFill>
                <a:latin typeface="Helvetica"/>
                <a:ea typeface="Helvetica"/>
                <a:cs typeface="Helvetica"/>
                <a:sym typeface="Helvetica"/>
              </a:defRPr>
            </a:pPr>
            <a:r>
              <a:t>Data Science</a:t>
            </a:r>
          </a:p>
          <a:p>
            <a:pPr>
              <a:defRPr b="1">
                <a:solidFill>
                  <a:srgbClr val="4D4D4D"/>
                </a:solidFill>
                <a:latin typeface="Helvetica"/>
                <a:ea typeface="Helvetica"/>
                <a:cs typeface="Helvetica"/>
                <a:sym typeface="Helvetica"/>
              </a:defRPr>
            </a:pPr>
            <a:r>
              <a:t>Community</a:t>
            </a:r>
          </a:p>
        </p:txBody>
      </p:sp>
      <p:sp>
        <p:nvSpPr>
          <p:cNvPr id="502" name="Shape 502"/>
          <p:cNvSpPr/>
          <p:nvPr/>
        </p:nvSpPr>
        <p:spPr>
          <a:xfrm>
            <a:off x="14807762" y="3777186"/>
            <a:ext cx="6371853" cy="3403315"/>
          </a:xfrm>
          <a:prstGeom prst="roundRect">
            <a:avLst>
              <a:gd name="adj" fmla="val 5597"/>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b="1" sz="4500">
                <a:solidFill>
                  <a:srgbClr val="B2D5FC"/>
                </a:solidFill>
                <a:latin typeface="Helvetica"/>
                <a:ea typeface="Helvetica"/>
                <a:cs typeface="Helvetica"/>
                <a:sym typeface="Helvetica"/>
              </a:defRPr>
            </a:pPr>
            <a:r>
              <a:t>   Contributes                                  </a:t>
            </a:r>
          </a:p>
          <a:p>
            <a:pPr>
              <a:defRPr b="1" sz="4500">
                <a:solidFill>
                  <a:srgbClr val="B2D5FC"/>
                </a:solidFill>
                <a:latin typeface="Helvetica"/>
                <a:ea typeface="Helvetica"/>
                <a:cs typeface="Helvetica"/>
                <a:sym typeface="Helvetica"/>
              </a:defRPr>
            </a:pPr>
            <a:r>
              <a:t>          Open Source             </a:t>
            </a:r>
          </a:p>
          <a:p>
            <a:pPr>
              <a:defRPr b="1" sz="4500">
                <a:solidFill>
                  <a:srgbClr val="B2D5FC"/>
                </a:solidFill>
                <a:latin typeface="Helvetica"/>
                <a:ea typeface="Helvetica"/>
                <a:cs typeface="Helvetica"/>
                <a:sym typeface="Helvetica"/>
              </a:defRPr>
            </a:pPr>
            <a:r>
              <a:t>                    Software (OSS)</a:t>
            </a:r>
          </a:p>
        </p:txBody>
      </p:sp>
      <p:sp>
        <p:nvSpPr>
          <p:cNvPr id="503" name="Shape 503"/>
          <p:cNvSpPr/>
          <p:nvPr/>
        </p:nvSpPr>
        <p:spPr>
          <a:xfrm>
            <a:off x="9089042" y="11299294"/>
            <a:ext cx="6205916" cy="3403314"/>
          </a:xfrm>
          <a:prstGeom prst="roundRect">
            <a:avLst>
              <a:gd name="adj" fmla="val 5597"/>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1" sz="4500">
                <a:solidFill>
                  <a:srgbClr val="B2D5FC"/>
                </a:solidFill>
                <a:latin typeface="Helvetica"/>
                <a:ea typeface="Helvetica"/>
                <a:cs typeface="Helvetica"/>
                <a:sym typeface="Helvetica"/>
              </a:defRPr>
            </a:lvl1pPr>
          </a:lstStyle>
          <a:p>
            <a:pPr/>
            <a:r>
              <a:t>Drives adoption of OSS</a:t>
            </a:r>
          </a:p>
        </p:txBody>
      </p:sp>
      <p:sp>
        <p:nvSpPr>
          <p:cNvPr id="504" name="Shape 504"/>
          <p:cNvSpPr/>
          <p:nvPr/>
        </p:nvSpPr>
        <p:spPr>
          <a:xfrm>
            <a:off x="11378256" y="5511594"/>
            <a:ext cx="4127323" cy="2819908"/>
          </a:xfrm>
          <a:prstGeom prst="roundRect">
            <a:avLst>
              <a:gd name="adj" fmla="val 5303"/>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b="1" sz="4500">
                <a:solidFill>
                  <a:srgbClr val="B2D5FC"/>
                </a:solidFill>
                <a:latin typeface="Helvetica"/>
                <a:ea typeface="Helvetica"/>
                <a:cs typeface="Helvetica"/>
                <a:sym typeface="Helvetica"/>
              </a:defRPr>
            </a:pPr>
            <a:r>
              <a:t>Sells </a:t>
            </a:r>
          </a:p>
          <a:p>
            <a:pPr>
              <a:defRPr b="1" sz="4500">
                <a:solidFill>
                  <a:srgbClr val="B2D5FC"/>
                </a:solidFill>
                <a:latin typeface="Helvetica"/>
                <a:ea typeface="Helvetica"/>
                <a:cs typeface="Helvetica"/>
                <a:sym typeface="Helvetica"/>
              </a:defRPr>
            </a:pPr>
            <a:r>
              <a:t>    products</a:t>
            </a:r>
          </a:p>
          <a:p>
            <a:pPr>
              <a:defRPr b="1" sz="4500">
                <a:solidFill>
                  <a:srgbClr val="B2D5FC"/>
                </a:solidFill>
                <a:latin typeface="Helvetica"/>
                <a:ea typeface="Helvetica"/>
                <a:cs typeface="Helvetica"/>
                <a:sym typeface="Helvetica"/>
              </a:defRPr>
            </a:pPr>
            <a:r>
              <a:t>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382BB"/>
        </a:solidFill>
      </p:bgPr>
    </p:bg>
    <p:spTree>
      <p:nvGrpSpPr>
        <p:cNvPr id="1" name=""/>
        <p:cNvGrpSpPr/>
        <p:nvPr/>
      </p:nvGrpSpPr>
      <p:grpSpPr>
        <a:xfrm>
          <a:off x="0" y="0"/>
          <a:ext cx="0" cy="0"/>
          <a:chOff x="0" y="0"/>
          <a:chExt cx="0" cy="0"/>
        </a:xfrm>
      </p:grpSpPr>
      <p:sp>
        <p:nvSpPr>
          <p:cNvPr id="506" name="Shape 506"/>
          <p:cNvSpPr/>
          <p:nvPr/>
        </p:nvSpPr>
        <p:spPr>
          <a:xfrm>
            <a:off x="5336857" y="7297419"/>
            <a:ext cx="4937126" cy="4937126"/>
          </a:xfrm>
          <a:prstGeom prst="ellipse">
            <a:avLst/>
          </a:prstGeom>
          <a:solidFill>
            <a:srgbClr val="FFFFFF">
              <a:alpha val="25000"/>
            </a:srgbClr>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07" name="Shape 507"/>
          <p:cNvSpPr/>
          <p:nvPr/>
        </p:nvSpPr>
        <p:spPr>
          <a:xfrm>
            <a:off x="7170896" y="3205003"/>
            <a:ext cx="2341841" cy="4187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14" y="2516"/>
                  <a:pt x="8608" y="6092"/>
                  <a:pt x="4824" y="10334"/>
                </a:cubicBezTo>
                <a:cubicBezTo>
                  <a:pt x="1701" y="13835"/>
                  <a:pt x="51" y="17688"/>
                  <a:pt x="0" y="21600"/>
                </a:cubicBezTo>
              </a:path>
            </a:pathLst>
          </a:custGeom>
          <a:ln w="101600">
            <a:solidFill>
              <a:srgbClr val="A8D6FF">
                <a:alpha val="25000"/>
              </a:srgbClr>
            </a:solidFill>
            <a:miter lim="400000"/>
            <a:head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08" name="Shape 508"/>
          <p:cNvSpPr/>
          <p:nvPr/>
        </p:nvSpPr>
        <p:spPr>
          <a:xfrm>
            <a:off x="14561224" y="3067129"/>
            <a:ext cx="2673430" cy="41317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107" y="2095"/>
                  <a:pt x="11290" y="5160"/>
                  <a:pt x="15065" y="8907"/>
                </a:cubicBezTo>
                <a:cubicBezTo>
                  <a:pt x="18891" y="12705"/>
                  <a:pt x="21142" y="17076"/>
                  <a:pt x="21600" y="21600"/>
                </a:cubicBezTo>
              </a:path>
            </a:pathLst>
          </a:custGeom>
          <a:ln w="127000">
            <a:solidFill>
              <a:srgbClr val="FFFFFF"/>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09" name="Shape 509"/>
          <p:cNvSpPr/>
          <p:nvPr/>
        </p:nvSpPr>
        <p:spPr>
          <a:xfrm>
            <a:off x="9535000" y="11610220"/>
            <a:ext cx="5504856" cy="908060"/>
          </a:xfrm>
          <a:custGeom>
            <a:avLst/>
            <a:gdLst/>
            <a:ahLst/>
            <a:cxnLst>
              <a:cxn ang="0">
                <a:pos x="wd2" y="hd2"/>
              </a:cxn>
              <a:cxn ang="5400000">
                <a:pos x="wd2" y="hd2"/>
              </a:cxn>
              <a:cxn ang="10800000">
                <a:pos x="wd2" y="hd2"/>
              </a:cxn>
              <a:cxn ang="16200000">
                <a:pos x="wd2" y="hd2"/>
              </a:cxn>
            </a:cxnLst>
            <a:rect l="0" t="0" r="r" b="b"/>
            <a:pathLst>
              <a:path w="21600" h="20949" fill="norm" stroke="1" extrusionOk="0">
                <a:moveTo>
                  <a:pt x="21600" y="0"/>
                </a:moveTo>
                <a:cubicBezTo>
                  <a:pt x="18493" y="12937"/>
                  <a:pt x="14807" y="20205"/>
                  <a:pt x="11001" y="20895"/>
                </a:cubicBezTo>
                <a:cubicBezTo>
                  <a:pt x="7114" y="21600"/>
                  <a:pt x="3281" y="15414"/>
                  <a:pt x="0" y="3142"/>
                </a:cubicBezTo>
              </a:path>
            </a:pathLst>
          </a:custGeom>
          <a:ln w="101600">
            <a:solidFill>
              <a:srgbClr val="A8D6FF">
                <a:alpha val="25000"/>
              </a:srgbClr>
            </a:solidFill>
            <a:miter lim="400000"/>
            <a:tail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10" name="Shape 510"/>
          <p:cNvSpPr/>
          <p:nvPr/>
        </p:nvSpPr>
        <p:spPr>
          <a:xfrm rot="10800000">
            <a:off x="10376376" y="4914413"/>
            <a:ext cx="2341842" cy="41875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14" y="2516"/>
                  <a:pt x="8608" y="6092"/>
                  <a:pt x="4824" y="10334"/>
                </a:cubicBezTo>
                <a:cubicBezTo>
                  <a:pt x="1701" y="13835"/>
                  <a:pt x="51" y="17688"/>
                  <a:pt x="0" y="21600"/>
                </a:cubicBezTo>
              </a:path>
            </a:pathLst>
          </a:custGeom>
          <a:ln w="101600">
            <a:solidFill>
              <a:srgbClr val="A8D6FF">
                <a:alpha val="25000"/>
              </a:srgbClr>
            </a:solidFill>
            <a:miter lim="400000"/>
            <a:headEnd type="triangle"/>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11" name="Shape 511"/>
          <p:cNvSpPr/>
          <p:nvPr/>
        </p:nvSpPr>
        <p:spPr>
          <a:xfrm>
            <a:off x="9723437" y="373380"/>
            <a:ext cx="4937126" cy="4937126"/>
          </a:xfrm>
          <a:prstGeom prst="ellipse">
            <a:avLst/>
          </a:prstGeom>
          <a:solidFill>
            <a:srgbClr val="FFFFFF"/>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512" name="RStudio-Logo-All-Blue.png"/>
          <p:cNvPicPr>
            <a:picLocks noChangeAspect="1"/>
          </p:cNvPicPr>
          <p:nvPr/>
        </p:nvPicPr>
        <p:blipFill>
          <a:blip r:embed="rId2">
            <a:extLst/>
          </a:blip>
          <a:stretch>
            <a:fillRect/>
          </a:stretch>
        </p:blipFill>
        <p:spPr>
          <a:xfrm>
            <a:off x="10037742" y="2085798"/>
            <a:ext cx="4308515" cy="1512289"/>
          </a:xfrm>
          <a:prstGeom prst="rect">
            <a:avLst/>
          </a:prstGeom>
          <a:ln w="12700">
            <a:miter lim="400000"/>
          </a:ln>
        </p:spPr>
      </p:pic>
      <p:sp>
        <p:nvSpPr>
          <p:cNvPr id="513" name="Shape 513"/>
          <p:cNvSpPr/>
          <p:nvPr/>
        </p:nvSpPr>
        <p:spPr>
          <a:xfrm>
            <a:off x="14110017" y="7297419"/>
            <a:ext cx="4937126" cy="4937126"/>
          </a:xfrm>
          <a:prstGeom prst="ellipse">
            <a:avLst/>
          </a:prstGeom>
          <a:solidFill>
            <a:srgbClr val="FFFFFF"/>
          </a:solidFill>
          <a:ln w="127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14" name="Shape 514"/>
          <p:cNvSpPr/>
          <p:nvPr/>
        </p:nvSpPr>
        <p:spPr>
          <a:xfrm>
            <a:off x="2250120" y="3777186"/>
            <a:ext cx="6670955" cy="3403315"/>
          </a:xfrm>
          <a:prstGeom prst="roundRect">
            <a:avLst>
              <a:gd name="adj" fmla="val 5597"/>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b="1" sz="4500">
                <a:solidFill>
                  <a:srgbClr val="B2D5FC"/>
                </a:solidFill>
                <a:latin typeface="Helvetica"/>
                <a:ea typeface="Helvetica"/>
                <a:cs typeface="Helvetica"/>
                <a:sym typeface="Helvetica"/>
              </a:defRPr>
            </a:pPr>
            <a:r>
              <a:t>       Buy products</a:t>
            </a:r>
          </a:p>
          <a:p>
            <a:pPr>
              <a:defRPr b="1" sz="4500">
                <a:solidFill>
                  <a:srgbClr val="B2D5FC"/>
                </a:solidFill>
                <a:latin typeface="Helvetica"/>
                <a:ea typeface="Helvetica"/>
                <a:cs typeface="Helvetica"/>
                <a:sym typeface="Helvetica"/>
              </a:defRPr>
            </a:pPr>
            <a:r>
              <a:t>  that facilitate</a:t>
            </a:r>
          </a:p>
          <a:p>
            <a:pPr>
              <a:defRPr b="1" sz="4500">
                <a:solidFill>
                  <a:srgbClr val="B2D5FC"/>
                </a:solidFill>
                <a:latin typeface="Helvetica"/>
                <a:ea typeface="Helvetica"/>
                <a:cs typeface="Helvetica"/>
                <a:sym typeface="Helvetica"/>
              </a:defRPr>
            </a:pPr>
            <a:r>
              <a:t>   use of  OSS</a:t>
            </a:r>
          </a:p>
        </p:txBody>
      </p:sp>
      <p:sp>
        <p:nvSpPr>
          <p:cNvPr id="515" name="Shape 515"/>
          <p:cNvSpPr txBox="1"/>
          <p:nvPr/>
        </p:nvSpPr>
        <p:spPr>
          <a:xfrm>
            <a:off x="5660801" y="8805544"/>
            <a:ext cx="4289240" cy="192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solidFill>
                  <a:srgbClr val="4D4D4D"/>
                </a:solidFill>
                <a:latin typeface="Helvetica"/>
                <a:ea typeface="Helvetica"/>
                <a:cs typeface="Helvetica"/>
                <a:sym typeface="Helvetica"/>
              </a:defRPr>
            </a:pPr>
            <a:r>
              <a:t>Commercial</a:t>
            </a:r>
          </a:p>
          <a:p>
            <a:pPr>
              <a:defRPr b="1">
                <a:solidFill>
                  <a:srgbClr val="4D4D4D"/>
                </a:solidFill>
                <a:latin typeface="Helvetica"/>
                <a:ea typeface="Helvetica"/>
                <a:cs typeface="Helvetica"/>
                <a:sym typeface="Helvetica"/>
              </a:defRPr>
            </a:pPr>
            <a:r>
              <a:t>Customers</a:t>
            </a:r>
          </a:p>
        </p:txBody>
      </p:sp>
      <p:sp>
        <p:nvSpPr>
          <p:cNvPr id="516" name="Shape 516"/>
          <p:cNvSpPr txBox="1"/>
          <p:nvPr/>
        </p:nvSpPr>
        <p:spPr>
          <a:xfrm>
            <a:off x="14207909" y="8805544"/>
            <a:ext cx="4741343" cy="192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b="1">
                <a:solidFill>
                  <a:srgbClr val="4D4D4D"/>
                </a:solidFill>
                <a:latin typeface="Helvetica"/>
                <a:ea typeface="Helvetica"/>
                <a:cs typeface="Helvetica"/>
                <a:sym typeface="Helvetica"/>
              </a:defRPr>
            </a:pPr>
            <a:r>
              <a:t>Data Science</a:t>
            </a:r>
          </a:p>
          <a:p>
            <a:pPr>
              <a:defRPr b="1">
                <a:solidFill>
                  <a:srgbClr val="4D4D4D"/>
                </a:solidFill>
                <a:latin typeface="Helvetica"/>
                <a:ea typeface="Helvetica"/>
                <a:cs typeface="Helvetica"/>
                <a:sym typeface="Helvetica"/>
              </a:defRPr>
            </a:pPr>
            <a:r>
              <a:t>Community</a:t>
            </a:r>
          </a:p>
        </p:txBody>
      </p:sp>
      <p:sp>
        <p:nvSpPr>
          <p:cNvPr id="517" name="Shape 517"/>
          <p:cNvSpPr/>
          <p:nvPr/>
        </p:nvSpPr>
        <p:spPr>
          <a:xfrm>
            <a:off x="14807762" y="3777186"/>
            <a:ext cx="6371853" cy="3403315"/>
          </a:xfrm>
          <a:prstGeom prst="roundRect">
            <a:avLst>
              <a:gd name="adj" fmla="val 5597"/>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b="1" sz="4500">
                <a:solidFill>
                  <a:srgbClr val="FFFFFF"/>
                </a:solidFill>
                <a:latin typeface="Helvetica"/>
                <a:ea typeface="Helvetica"/>
                <a:cs typeface="Helvetica"/>
                <a:sym typeface="Helvetica"/>
              </a:defRPr>
            </a:pPr>
            <a:r>
              <a:t>   Contributes                                  </a:t>
            </a:r>
          </a:p>
          <a:p>
            <a:pPr>
              <a:defRPr b="1" sz="4500">
                <a:solidFill>
                  <a:srgbClr val="FFFFFF"/>
                </a:solidFill>
                <a:latin typeface="Helvetica"/>
                <a:ea typeface="Helvetica"/>
                <a:cs typeface="Helvetica"/>
                <a:sym typeface="Helvetica"/>
              </a:defRPr>
            </a:pPr>
            <a:r>
              <a:t>          Open Source             </a:t>
            </a:r>
          </a:p>
          <a:p>
            <a:pPr>
              <a:defRPr b="1" sz="4500">
                <a:solidFill>
                  <a:srgbClr val="FFFFFF"/>
                </a:solidFill>
                <a:latin typeface="Helvetica"/>
                <a:ea typeface="Helvetica"/>
                <a:cs typeface="Helvetica"/>
                <a:sym typeface="Helvetica"/>
              </a:defRPr>
            </a:pPr>
            <a:r>
              <a:t>                    Software (OSS)</a:t>
            </a:r>
          </a:p>
        </p:txBody>
      </p:sp>
      <p:sp>
        <p:nvSpPr>
          <p:cNvPr id="518" name="Shape 518"/>
          <p:cNvSpPr/>
          <p:nvPr/>
        </p:nvSpPr>
        <p:spPr>
          <a:xfrm>
            <a:off x="9089042" y="11299294"/>
            <a:ext cx="6205916" cy="3403314"/>
          </a:xfrm>
          <a:prstGeom prst="roundRect">
            <a:avLst>
              <a:gd name="adj" fmla="val 5597"/>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b="1" sz="4500">
                <a:solidFill>
                  <a:srgbClr val="B2D5FC"/>
                </a:solidFill>
                <a:latin typeface="Helvetica"/>
                <a:ea typeface="Helvetica"/>
                <a:cs typeface="Helvetica"/>
                <a:sym typeface="Helvetica"/>
              </a:defRPr>
            </a:lvl1pPr>
          </a:lstStyle>
          <a:p>
            <a:pPr/>
            <a:r>
              <a:t>Drives adoption of OSS</a:t>
            </a:r>
          </a:p>
        </p:txBody>
      </p:sp>
      <p:sp>
        <p:nvSpPr>
          <p:cNvPr id="519" name="Shape 519"/>
          <p:cNvSpPr/>
          <p:nvPr/>
        </p:nvSpPr>
        <p:spPr>
          <a:xfrm>
            <a:off x="11378256" y="5511594"/>
            <a:ext cx="4127323" cy="2819908"/>
          </a:xfrm>
          <a:prstGeom prst="roundRect">
            <a:avLst>
              <a:gd name="adj" fmla="val 5303"/>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b="1" sz="4500">
                <a:solidFill>
                  <a:srgbClr val="B2D5FC"/>
                </a:solidFill>
                <a:latin typeface="Helvetica"/>
                <a:ea typeface="Helvetica"/>
                <a:cs typeface="Helvetica"/>
                <a:sym typeface="Helvetica"/>
              </a:defRPr>
            </a:pPr>
            <a:r>
              <a:t>Sells </a:t>
            </a:r>
          </a:p>
          <a:p>
            <a:pPr>
              <a:defRPr b="1" sz="4500">
                <a:solidFill>
                  <a:srgbClr val="B2D5FC"/>
                </a:solidFill>
                <a:latin typeface="Helvetica"/>
                <a:ea typeface="Helvetica"/>
                <a:cs typeface="Helvetica"/>
                <a:sym typeface="Helvetica"/>
              </a:defRPr>
            </a:pPr>
            <a:r>
              <a:t>    products</a:t>
            </a:r>
          </a:p>
          <a:p>
            <a:pPr>
              <a:defRPr b="1" sz="4500">
                <a:solidFill>
                  <a:srgbClr val="B2D5FC"/>
                </a:solidFill>
                <a:latin typeface="Helvetica"/>
                <a:ea typeface="Helvetica"/>
                <a:cs typeface="Helvetica"/>
                <a:sym typeface="Helvetica"/>
              </a:defRPr>
            </a:pPr>
            <a:r>
              <a: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hape 110"/>
          <p:cNvSpPr txBox="1"/>
          <p:nvPr>
            <p:ph type="sldNum" sz="quarter" idx="2"/>
          </p:nvPr>
        </p:nvSpPr>
        <p:spPr>
          <a:xfrm>
            <a:off x="11922955" y="12684510"/>
            <a:ext cx="538090" cy="1016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1" name="Shape 111"/>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a:t>
            </a:r>
          </a:p>
        </p:txBody>
      </p:sp>
      <p:sp>
        <p:nvSpPr>
          <p:cNvPr id="112" name="Shape 112"/>
          <p:cNvSpPr txBox="1"/>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defRPr>
            </a:pPr>
            <a:r>
              <a:t>Form groups of 2-4 people. Introduce yourself to your group members. Tell them:</a:t>
            </a:r>
          </a:p>
          <a:p>
            <a:pPr marL="1762276" indent="-990599" defTabSz="584200">
              <a:spcBef>
                <a:spcPts val="2400"/>
              </a:spcBef>
              <a:buSzPct val="100000"/>
              <a:buAutoNum type="arabicPeriod" startAt="1"/>
              <a:defRPr sz="6700">
                <a:solidFill>
                  <a:srgbClr val="005493"/>
                </a:solidFill>
              </a:defRPr>
            </a:pPr>
            <a:r>
              <a:t>Who you are</a:t>
            </a:r>
          </a:p>
          <a:p>
            <a:pPr marL="1762276" indent="-990599" defTabSz="584200">
              <a:spcBef>
                <a:spcPts val="2400"/>
              </a:spcBef>
              <a:buSzPct val="100000"/>
              <a:buAutoNum type="arabicPeriod" startAt="1"/>
              <a:defRPr sz="6700">
                <a:solidFill>
                  <a:srgbClr val="005493"/>
                </a:solidFill>
              </a:defRPr>
            </a:pPr>
            <a:r>
              <a:t>What you do with data</a:t>
            </a:r>
          </a:p>
          <a:p>
            <a:pPr marL="1762276" indent="-990599" defTabSz="584200">
              <a:spcBef>
                <a:spcPts val="2400"/>
              </a:spcBef>
              <a:buSzPct val="100000"/>
              <a:buAutoNum type="arabicPeriod" startAt="1"/>
              <a:defRPr sz="6700">
                <a:solidFill>
                  <a:srgbClr val="005493"/>
                </a:solidFill>
              </a:defRPr>
            </a:pPr>
            <a:r>
              <a:t>How long you have been using R</a:t>
            </a:r>
          </a:p>
        </p:txBody>
      </p:sp>
      <p:pic>
        <p:nvPicPr>
          <p:cNvPr id="113" name="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11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1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hape 52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2" name="Shape 522"/>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10000">
                <a:latin typeface="Helvetica"/>
                <a:ea typeface="Helvetica"/>
                <a:cs typeface="Helvetica"/>
                <a:sym typeface="Helvetica"/>
              </a:defRPr>
            </a:lvl1pPr>
          </a:lstStyle>
          <a:p>
            <a:pPr/>
            <a:r>
              <a:t>R the language</a:t>
            </a:r>
          </a:p>
        </p:txBody>
      </p:sp>
      <p:sp>
        <p:nvSpPr>
          <p:cNvPr id="523" name="Shape 523"/>
          <p:cNvSpPr txBox="1"/>
          <p:nvPr/>
        </p:nvSpPr>
        <p:spPr>
          <a:xfrm>
            <a:off x="3107019" y="3510550"/>
            <a:ext cx="18169962" cy="7298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110000"/>
              </a:lnSpc>
              <a:defRPr sz="9900">
                <a:latin typeface="Helvetica"/>
                <a:ea typeface="Helvetica"/>
                <a:cs typeface="Helvetica"/>
                <a:sym typeface="Helvetica"/>
              </a:defRPr>
            </a:pPr>
            <a:r>
              <a:rPr b="1">
                <a:solidFill>
                  <a:srgbClr val="9FBA81"/>
                </a:solidFill>
              </a:rPr>
              <a:t>Values</a:t>
            </a:r>
            <a:r>
              <a:t> - 1, "Florida", "2010-01-25"</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26" name="Shape 526"/>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10000">
                <a:latin typeface="Helvetica"/>
                <a:ea typeface="Helvetica"/>
                <a:cs typeface="Helvetica"/>
                <a:sym typeface="Helvetica"/>
              </a:defRPr>
            </a:lvl1pPr>
          </a:lstStyle>
          <a:p>
            <a:pPr/>
            <a:r>
              <a:t>R the language</a:t>
            </a:r>
          </a:p>
        </p:txBody>
      </p:sp>
      <p:sp>
        <p:nvSpPr>
          <p:cNvPr id="527" name="Shape 527"/>
          <p:cNvSpPr txBox="1"/>
          <p:nvPr/>
        </p:nvSpPr>
        <p:spPr>
          <a:xfrm>
            <a:off x="3107019" y="3510550"/>
            <a:ext cx="18169962" cy="7298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110000"/>
              </a:lnSpc>
              <a:defRPr sz="9900">
                <a:latin typeface="Helvetica"/>
                <a:ea typeface="Helvetica"/>
                <a:cs typeface="Helvetica"/>
                <a:sym typeface="Helvetica"/>
              </a:defRPr>
            </a:pPr>
            <a:r>
              <a:rPr b="1">
                <a:solidFill>
                  <a:srgbClr val="9FBA81"/>
                </a:solidFill>
              </a:rPr>
              <a:t>Values</a:t>
            </a:r>
            <a:r>
              <a:t> - 1, "Florida", "2010-01-25"</a:t>
            </a:r>
          </a:p>
          <a:p>
            <a:pPr algn="l">
              <a:lnSpc>
                <a:spcPct val="110000"/>
              </a:lnSpc>
              <a:defRPr sz="9900">
                <a:latin typeface="Helvetica"/>
                <a:ea typeface="Helvetica"/>
                <a:cs typeface="Helvetica"/>
                <a:sym typeface="Helvetica"/>
              </a:defRPr>
            </a:pPr>
            <a:r>
              <a:rPr b="1">
                <a:solidFill>
                  <a:srgbClr val="81A9D7"/>
                </a:solidFill>
              </a:rPr>
              <a:t>Objects</a:t>
            </a:r>
            <a:r>
              <a:t> - x </a:t>
            </a:r>
            <a:r>
              <a:rPr>
                <a:latin typeface="Source Code Pro"/>
                <a:ea typeface="Source Code Pro"/>
                <a:cs typeface="Source Code Pro"/>
                <a:sym typeface="Source Code Pro"/>
              </a:rPr>
              <a:t>&lt;-</a:t>
            </a:r>
            <a:r>
              <a:t> 22/7</a:t>
            </a:r>
          </a:p>
        </p:txBody>
      </p:sp>
      <p:sp>
        <p:nvSpPr>
          <p:cNvPr id="528" name="Shape 528"/>
          <p:cNvSpPr/>
          <p:nvPr/>
        </p:nvSpPr>
        <p:spPr>
          <a:xfrm>
            <a:off x="13399918" y="6419943"/>
            <a:ext cx="6709570" cy="4129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068" y="6689"/>
                </a:lnTo>
                <a:lnTo>
                  <a:pt x="4068" y="20601"/>
                </a:lnTo>
                <a:cubicBezTo>
                  <a:pt x="4068" y="21153"/>
                  <a:pt x="4343" y="21600"/>
                  <a:pt x="4683" y="21600"/>
                </a:cubicBezTo>
                <a:lnTo>
                  <a:pt x="20985" y="21600"/>
                </a:lnTo>
                <a:cubicBezTo>
                  <a:pt x="21325" y="21600"/>
                  <a:pt x="21600" y="21153"/>
                  <a:pt x="21600" y="20601"/>
                </a:cubicBezTo>
                <a:lnTo>
                  <a:pt x="21600" y="6388"/>
                </a:lnTo>
                <a:cubicBezTo>
                  <a:pt x="21600" y="5836"/>
                  <a:pt x="21325" y="5390"/>
                  <a:pt x="20985" y="5390"/>
                </a:cubicBezTo>
                <a:lnTo>
                  <a:pt x="4790" y="5390"/>
                </a:lnTo>
                <a:lnTo>
                  <a:pt x="0" y="0"/>
                </a:lnTo>
                <a:close/>
              </a:path>
            </a:pathLst>
          </a:custGeom>
          <a:solidFill>
            <a:srgbClr val="78AAD6"/>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6500">
                <a:solidFill>
                  <a:srgbClr val="FFFFFF"/>
                </a:solidFill>
                <a:latin typeface="Helvetica"/>
                <a:ea typeface="Helvetica"/>
                <a:cs typeface="Helvetica"/>
                <a:sym typeface="Helvetica"/>
              </a:defRPr>
            </a:lvl1pPr>
          </a:lstStyle>
          <a:p>
            <a:pPr/>
            <a:r>
              <a:t>A value, object, or function result</a:t>
            </a:r>
          </a:p>
        </p:txBody>
      </p:sp>
      <p:sp>
        <p:nvSpPr>
          <p:cNvPr id="529" name="Shape 529"/>
          <p:cNvSpPr/>
          <p:nvPr/>
        </p:nvSpPr>
        <p:spPr>
          <a:xfrm>
            <a:off x="7951240" y="6758874"/>
            <a:ext cx="6464301" cy="3790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913" y="0"/>
                </a:moveTo>
                <a:lnTo>
                  <a:pt x="6381" y="3940"/>
                </a:lnTo>
                <a:lnTo>
                  <a:pt x="638" y="3940"/>
                </a:lnTo>
                <a:cubicBezTo>
                  <a:pt x="285" y="3940"/>
                  <a:pt x="0" y="4427"/>
                  <a:pt x="0" y="5028"/>
                </a:cubicBezTo>
                <a:lnTo>
                  <a:pt x="0" y="20512"/>
                </a:lnTo>
                <a:cubicBezTo>
                  <a:pt x="0" y="21113"/>
                  <a:pt x="285" y="21600"/>
                  <a:pt x="638" y="21600"/>
                </a:cubicBezTo>
                <a:lnTo>
                  <a:pt x="20962" y="21600"/>
                </a:lnTo>
                <a:cubicBezTo>
                  <a:pt x="21315" y="21600"/>
                  <a:pt x="21600" y="21113"/>
                  <a:pt x="21600" y="20512"/>
                </a:cubicBezTo>
                <a:lnTo>
                  <a:pt x="21600" y="5028"/>
                </a:lnTo>
                <a:cubicBezTo>
                  <a:pt x="21600" y="4427"/>
                  <a:pt x="21315" y="3940"/>
                  <a:pt x="20962" y="3940"/>
                </a:cubicBezTo>
                <a:lnTo>
                  <a:pt x="7444" y="3940"/>
                </a:lnTo>
                <a:lnTo>
                  <a:pt x="6913" y="0"/>
                </a:lnTo>
                <a:close/>
              </a:path>
            </a:pathLst>
          </a:custGeom>
          <a:solidFill>
            <a:srgbClr val="919191"/>
          </a:solidFill>
          <a:ln w="25400">
            <a:miter lim="400000"/>
          </a:ln>
          <a:extLst>
            <a:ext uri="{C572A759-6A51-4108-AA02-DFA0A04FC94B}">
              <ma14:wrappingTextBoxFlag xmlns:ma14="http://schemas.microsoft.com/office/mac/drawingml/2011/main" val="1"/>
            </a:ext>
          </a:extLst>
        </p:spPr>
        <p:txBody>
          <a:bodyPr lIns="71437" tIns="71437" rIns="71437" bIns="71437" anchor="ctr"/>
          <a:lstStyle/>
          <a:p>
            <a:pPr>
              <a:defRPr b="1" sz="6500">
                <a:solidFill>
                  <a:srgbClr val="FFFFFF"/>
                </a:solidFill>
                <a:latin typeface="Helvetica"/>
                <a:ea typeface="Helvetica"/>
                <a:cs typeface="Helvetica"/>
                <a:sym typeface="Helvetica"/>
              </a:defRPr>
            </a:pPr>
            <a:r>
              <a:t>&lt; followed by - </a:t>
            </a:r>
          </a:p>
          <a:p>
            <a:pPr>
              <a:defRPr b="1" sz="6500">
                <a:solidFill>
                  <a:srgbClr val="FFFFFF"/>
                </a:solidFill>
                <a:latin typeface="Helvetica"/>
                <a:ea typeface="Helvetica"/>
                <a:cs typeface="Helvetica"/>
                <a:sym typeface="Helvetica"/>
              </a:defRPr>
            </a:pPr>
            <a:r>
              <a:rPr sz="5000"/>
              <a:t>(it looks like an arrow)</a:t>
            </a:r>
          </a:p>
        </p:txBody>
      </p:sp>
      <p:sp>
        <p:nvSpPr>
          <p:cNvPr id="530" name="Shape 530"/>
          <p:cNvSpPr/>
          <p:nvPr/>
        </p:nvSpPr>
        <p:spPr>
          <a:xfrm>
            <a:off x="1956779" y="6800546"/>
            <a:ext cx="6209507" cy="37230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9035" y="3606"/>
                </a:lnTo>
                <a:lnTo>
                  <a:pt x="672" y="3606"/>
                </a:lnTo>
                <a:cubicBezTo>
                  <a:pt x="301" y="3606"/>
                  <a:pt x="0" y="4108"/>
                  <a:pt x="0" y="4727"/>
                </a:cubicBezTo>
                <a:lnTo>
                  <a:pt x="0" y="20476"/>
                </a:lnTo>
                <a:cubicBezTo>
                  <a:pt x="0" y="21096"/>
                  <a:pt x="301" y="21600"/>
                  <a:pt x="672" y="21600"/>
                </a:cubicBezTo>
                <a:lnTo>
                  <a:pt x="19282" y="21600"/>
                </a:lnTo>
                <a:cubicBezTo>
                  <a:pt x="19654" y="21600"/>
                  <a:pt x="19954" y="21096"/>
                  <a:pt x="19954" y="20476"/>
                </a:cubicBezTo>
                <a:lnTo>
                  <a:pt x="19954" y="5022"/>
                </a:lnTo>
                <a:lnTo>
                  <a:pt x="21600" y="0"/>
                </a:lnTo>
                <a:close/>
              </a:path>
            </a:pathLst>
          </a:custGeom>
          <a:solidFill>
            <a:srgbClr val="53585F"/>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b="1" sz="6500">
                <a:solidFill>
                  <a:srgbClr val="FFFFFF"/>
                </a:solidFill>
                <a:latin typeface="Helvetica"/>
                <a:ea typeface="Helvetica"/>
                <a:cs typeface="Helvetica"/>
                <a:sym typeface="Helvetica"/>
              </a:defRPr>
            </a:lvl1pPr>
          </a:lstStyle>
          <a:p>
            <a:pPr/>
            <a:r>
              <a:t>A name without quotes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8" grpId="3"/>
      <p:bldP build="whole" bldLvl="1" animBg="1" rev="0" advAuto="0" spid="530" grpId="1"/>
      <p:bldP build="whole" bldLvl="1" animBg="1" rev="0" advAuto="0" spid="529"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Shape 532"/>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3" name="Shape 533"/>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10000">
                <a:latin typeface="Helvetica"/>
                <a:ea typeface="Helvetica"/>
                <a:cs typeface="Helvetica"/>
                <a:sym typeface="Helvetica"/>
              </a:defRPr>
            </a:lvl1pPr>
          </a:lstStyle>
          <a:p>
            <a:pPr/>
            <a:r>
              <a:t>R the language</a:t>
            </a:r>
          </a:p>
        </p:txBody>
      </p:sp>
      <p:sp>
        <p:nvSpPr>
          <p:cNvPr id="534" name="Shape 534"/>
          <p:cNvSpPr txBox="1"/>
          <p:nvPr/>
        </p:nvSpPr>
        <p:spPr>
          <a:xfrm>
            <a:off x="3107019" y="3510550"/>
            <a:ext cx="18169962" cy="7298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110000"/>
              </a:lnSpc>
              <a:defRPr sz="9900">
                <a:latin typeface="Helvetica"/>
                <a:ea typeface="Helvetica"/>
                <a:cs typeface="Helvetica"/>
                <a:sym typeface="Helvetica"/>
              </a:defRPr>
            </a:pPr>
            <a:r>
              <a:rPr b="1">
                <a:solidFill>
                  <a:srgbClr val="9FBA81"/>
                </a:solidFill>
              </a:rPr>
              <a:t>Values</a:t>
            </a:r>
            <a:r>
              <a:t> - 1, "Florida", "2010-01-25"</a:t>
            </a:r>
          </a:p>
          <a:p>
            <a:pPr algn="l">
              <a:lnSpc>
                <a:spcPct val="110000"/>
              </a:lnSpc>
              <a:defRPr sz="9900">
                <a:latin typeface="Helvetica"/>
                <a:ea typeface="Helvetica"/>
                <a:cs typeface="Helvetica"/>
                <a:sym typeface="Helvetica"/>
              </a:defRPr>
            </a:pPr>
            <a:r>
              <a:rPr b="1">
                <a:solidFill>
                  <a:srgbClr val="81A9D7"/>
                </a:solidFill>
              </a:rPr>
              <a:t>Objects</a:t>
            </a:r>
            <a:r>
              <a:t> - x </a:t>
            </a:r>
            <a:r>
              <a:rPr>
                <a:latin typeface="Source Code Pro"/>
                <a:ea typeface="Source Code Pro"/>
                <a:cs typeface="Source Code Pro"/>
                <a:sym typeface="Source Code Pro"/>
              </a:rPr>
              <a:t>&lt;-</a:t>
            </a:r>
            <a:r>
              <a:t> </a:t>
            </a:r>
            <a:r>
              <a:rPr>
                <a:solidFill>
                  <a:schemeClr val="accent1"/>
                </a:solidFill>
              </a:rPr>
              <a:t>c(</a:t>
            </a:r>
            <a:r>
              <a:t>22/7</a:t>
            </a:r>
            <a:r>
              <a:rPr>
                <a:solidFill>
                  <a:schemeClr val="accent1"/>
                </a:solidFill>
              </a:rPr>
              <a:t>,</a:t>
            </a:r>
            <a:r>
              <a:t> 0.99</a:t>
            </a:r>
            <a:r>
              <a:rPr>
                <a:solidFill>
                  <a:schemeClr val="accent1"/>
                </a:solidFill>
              </a:rPr>
              <a:t>,</a:t>
            </a:r>
            <a:r>
              <a:t> 3</a:t>
            </a:r>
            <a:r>
              <a:rPr>
                <a:solidFill>
                  <a:schemeClr val="accent1"/>
                </a:solidFill>
              </a:rPr>
              <a:t>)</a:t>
            </a:r>
          </a:p>
        </p:txBody>
      </p:sp>
      <p:sp>
        <p:nvSpPr>
          <p:cNvPr id="535" name="Shape 535"/>
          <p:cNvSpPr/>
          <p:nvPr/>
        </p:nvSpPr>
        <p:spPr>
          <a:xfrm>
            <a:off x="4344379" y="6727124"/>
            <a:ext cx="13371910" cy="3821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83" y="0"/>
                </a:moveTo>
                <a:lnTo>
                  <a:pt x="10723" y="4071"/>
                </a:lnTo>
                <a:lnTo>
                  <a:pt x="312" y="4071"/>
                </a:lnTo>
                <a:cubicBezTo>
                  <a:pt x="140" y="4071"/>
                  <a:pt x="0" y="4560"/>
                  <a:pt x="0" y="5163"/>
                </a:cubicBezTo>
                <a:lnTo>
                  <a:pt x="0" y="20505"/>
                </a:lnTo>
                <a:cubicBezTo>
                  <a:pt x="0" y="21109"/>
                  <a:pt x="140" y="21600"/>
                  <a:pt x="312" y="21600"/>
                </a:cubicBezTo>
                <a:lnTo>
                  <a:pt x="21288" y="21600"/>
                </a:lnTo>
                <a:cubicBezTo>
                  <a:pt x="21460" y="21600"/>
                  <a:pt x="21600" y="21109"/>
                  <a:pt x="21600" y="20505"/>
                </a:cubicBezTo>
                <a:lnTo>
                  <a:pt x="21600" y="5163"/>
                </a:lnTo>
                <a:cubicBezTo>
                  <a:pt x="21600" y="4560"/>
                  <a:pt x="21460" y="4071"/>
                  <a:pt x="21288" y="4071"/>
                </a:cubicBezTo>
                <a:lnTo>
                  <a:pt x="11243" y="4071"/>
                </a:lnTo>
                <a:lnTo>
                  <a:pt x="10983" y="0"/>
                </a:lnTo>
                <a:close/>
              </a:path>
            </a:pathLst>
          </a:custGeom>
          <a:solidFill>
            <a:srgbClr val="407AAA"/>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b="1" sz="6600">
                <a:solidFill>
                  <a:srgbClr val="FFFFFF"/>
                </a:solidFill>
                <a:latin typeface="Helvetica"/>
                <a:ea typeface="Helvetica"/>
                <a:cs typeface="Helvetica"/>
                <a:sym typeface="Helvetica"/>
              </a:defRPr>
            </a:lvl1pPr>
          </a:lstStyle>
          <a:p>
            <a:pPr/>
            <a:r>
              <a:t>To put multiple values in an object, combine the values with c()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hape 537"/>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8" name="Shape 538"/>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10000">
                <a:latin typeface="Helvetica"/>
                <a:ea typeface="Helvetica"/>
                <a:cs typeface="Helvetica"/>
                <a:sym typeface="Helvetica"/>
              </a:defRPr>
            </a:lvl1pPr>
          </a:lstStyle>
          <a:p>
            <a:pPr/>
            <a:r>
              <a:t>R the language</a:t>
            </a:r>
          </a:p>
        </p:txBody>
      </p:sp>
      <p:sp>
        <p:nvSpPr>
          <p:cNvPr id="539" name="Shape 539"/>
          <p:cNvSpPr txBox="1"/>
          <p:nvPr/>
        </p:nvSpPr>
        <p:spPr>
          <a:xfrm>
            <a:off x="3107019" y="3510550"/>
            <a:ext cx="18169962" cy="7298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110000"/>
              </a:lnSpc>
              <a:defRPr sz="9900">
                <a:latin typeface="Helvetica"/>
                <a:ea typeface="Helvetica"/>
                <a:cs typeface="Helvetica"/>
                <a:sym typeface="Helvetica"/>
              </a:defRPr>
            </a:pPr>
            <a:r>
              <a:rPr b="1">
                <a:solidFill>
                  <a:srgbClr val="9FBA81"/>
                </a:solidFill>
              </a:rPr>
              <a:t>Values</a:t>
            </a:r>
            <a:r>
              <a:t> - 1, "Florida", "2010-01-25"</a:t>
            </a:r>
          </a:p>
          <a:p>
            <a:pPr algn="l">
              <a:lnSpc>
                <a:spcPct val="110000"/>
              </a:lnSpc>
              <a:defRPr sz="9900">
                <a:latin typeface="Helvetica"/>
                <a:ea typeface="Helvetica"/>
                <a:cs typeface="Helvetica"/>
                <a:sym typeface="Helvetica"/>
              </a:defRPr>
            </a:pPr>
            <a:r>
              <a:rPr b="1">
                <a:solidFill>
                  <a:srgbClr val="81A9D7"/>
                </a:solidFill>
              </a:rPr>
              <a:t>Objects</a:t>
            </a:r>
            <a:r>
              <a:t> - x &lt;- </a:t>
            </a:r>
            <a:r>
              <a:t>c(22/7, 0.99, 3)</a:t>
            </a:r>
          </a:p>
          <a:p>
            <a:pPr algn="l">
              <a:lnSpc>
                <a:spcPct val="110000"/>
              </a:lnSpc>
              <a:defRPr sz="9900">
                <a:latin typeface="Helvetica"/>
                <a:ea typeface="Helvetica"/>
                <a:cs typeface="Helvetica"/>
                <a:sym typeface="Helvetica"/>
              </a:defRPr>
            </a:pPr>
            <a:r>
              <a:rPr b="1">
                <a:solidFill>
                  <a:srgbClr val="004479"/>
                </a:solidFill>
              </a:rPr>
              <a:t>Functions</a:t>
            </a:r>
            <a:r>
              <a:t> - round(x, digits = 3)</a:t>
            </a:r>
          </a:p>
        </p:txBody>
      </p:sp>
      <p:sp>
        <p:nvSpPr>
          <p:cNvPr id="540" name="Shape 540"/>
          <p:cNvSpPr/>
          <p:nvPr/>
        </p:nvSpPr>
        <p:spPr>
          <a:xfrm>
            <a:off x="14927208" y="8791759"/>
            <a:ext cx="6497241" cy="3758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6" y="0"/>
                </a:moveTo>
                <a:lnTo>
                  <a:pt x="1057" y="3789"/>
                </a:lnTo>
                <a:lnTo>
                  <a:pt x="635" y="3789"/>
                </a:lnTo>
                <a:cubicBezTo>
                  <a:pt x="284" y="3789"/>
                  <a:pt x="0" y="4280"/>
                  <a:pt x="0" y="4886"/>
                </a:cubicBezTo>
                <a:lnTo>
                  <a:pt x="0" y="20503"/>
                </a:lnTo>
                <a:cubicBezTo>
                  <a:pt x="0" y="21109"/>
                  <a:pt x="284" y="21600"/>
                  <a:pt x="635" y="21600"/>
                </a:cubicBezTo>
                <a:lnTo>
                  <a:pt x="20965" y="21600"/>
                </a:lnTo>
                <a:cubicBezTo>
                  <a:pt x="21316" y="21600"/>
                  <a:pt x="21600" y="21109"/>
                  <a:pt x="21600" y="20503"/>
                </a:cubicBezTo>
                <a:lnTo>
                  <a:pt x="21600" y="4886"/>
                </a:lnTo>
                <a:cubicBezTo>
                  <a:pt x="21600" y="4280"/>
                  <a:pt x="21316" y="3789"/>
                  <a:pt x="20965" y="3789"/>
                </a:cubicBezTo>
                <a:lnTo>
                  <a:pt x="2115" y="3789"/>
                </a:lnTo>
                <a:lnTo>
                  <a:pt x="1586" y="0"/>
                </a:lnTo>
                <a:close/>
              </a:path>
            </a:pathLst>
          </a:custGeom>
          <a:solidFill>
            <a:srgbClr val="78AAD6"/>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90000"/>
              </a:lnSpc>
              <a:defRPr b="1" sz="6200">
                <a:solidFill>
                  <a:srgbClr val="FFFFFF"/>
                </a:solidFill>
                <a:latin typeface="Helvetica"/>
                <a:ea typeface="Helvetica"/>
                <a:cs typeface="Helvetica"/>
                <a:sym typeface="Helvetica"/>
              </a:defRPr>
            </a:lvl1pPr>
          </a:lstStyle>
          <a:p>
            <a:pPr/>
            <a:r>
              <a:t>Arguments: values, objects, or function results</a:t>
            </a:r>
          </a:p>
        </p:txBody>
      </p:sp>
      <p:sp>
        <p:nvSpPr>
          <p:cNvPr id="541" name="Shape 541"/>
          <p:cNvSpPr/>
          <p:nvPr/>
        </p:nvSpPr>
        <p:spPr>
          <a:xfrm>
            <a:off x="10074158" y="8781043"/>
            <a:ext cx="4445795" cy="37687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810" y="0"/>
                </a:moveTo>
                <a:lnTo>
                  <a:pt x="15036" y="3840"/>
                </a:lnTo>
                <a:lnTo>
                  <a:pt x="927" y="3840"/>
                </a:lnTo>
                <a:cubicBezTo>
                  <a:pt x="415" y="3840"/>
                  <a:pt x="0" y="4329"/>
                  <a:pt x="0" y="4934"/>
                </a:cubicBezTo>
                <a:lnTo>
                  <a:pt x="0" y="20506"/>
                </a:lnTo>
                <a:cubicBezTo>
                  <a:pt x="0" y="21111"/>
                  <a:pt x="415" y="21600"/>
                  <a:pt x="927" y="21600"/>
                </a:cubicBezTo>
                <a:lnTo>
                  <a:pt x="20671" y="21600"/>
                </a:lnTo>
                <a:cubicBezTo>
                  <a:pt x="21183" y="21600"/>
                  <a:pt x="21600" y="21111"/>
                  <a:pt x="21600" y="20506"/>
                </a:cubicBezTo>
                <a:lnTo>
                  <a:pt x="21600" y="4934"/>
                </a:lnTo>
                <a:cubicBezTo>
                  <a:pt x="21600" y="4329"/>
                  <a:pt x="21183" y="3840"/>
                  <a:pt x="20671" y="3840"/>
                </a:cubicBezTo>
                <a:lnTo>
                  <a:pt x="16583" y="3840"/>
                </a:lnTo>
                <a:lnTo>
                  <a:pt x="15810" y="0"/>
                </a:lnTo>
                <a:close/>
              </a:path>
            </a:pathLst>
          </a:custGeom>
          <a:solidFill>
            <a:srgbClr val="919191"/>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90000"/>
              </a:lnSpc>
              <a:defRPr b="1" sz="6200">
                <a:solidFill>
                  <a:srgbClr val="FFFFFF"/>
                </a:solidFill>
                <a:latin typeface="Helvetica"/>
                <a:ea typeface="Helvetica"/>
                <a:cs typeface="Helvetica"/>
                <a:sym typeface="Helvetica"/>
              </a:defRPr>
            </a:lvl1pPr>
          </a:lstStyle>
          <a:p>
            <a:pPr/>
            <a:r>
              <a:t>followed by () to run the function</a:t>
            </a:r>
          </a:p>
        </p:txBody>
      </p:sp>
      <p:sp>
        <p:nvSpPr>
          <p:cNvPr id="542" name="Shape 542"/>
          <p:cNvSpPr/>
          <p:nvPr/>
        </p:nvSpPr>
        <p:spPr>
          <a:xfrm>
            <a:off x="5603697" y="8842559"/>
            <a:ext cx="4437063" cy="37072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8553" y="3529"/>
                </a:lnTo>
                <a:lnTo>
                  <a:pt x="941" y="3529"/>
                </a:lnTo>
                <a:cubicBezTo>
                  <a:pt x="421" y="3529"/>
                  <a:pt x="0" y="4033"/>
                  <a:pt x="0" y="4655"/>
                </a:cubicBezTo>
                <a:lnTo>
                  <a:pt x="0" y="20472"/>
                </a:lnTo>
                <a:cubicBezTo>
                  <a:pt x="0" y="21094"/>
                  <a:pt x="421" y="21600"/>
                  <a:pt x="941" y="21600"/>
                </a:cubicBezTo>
                <a:lnTo>
                  <a:pt x="18959" y="21600"/>
                </a:lnTo>
                <a:cubicBezTo>
                  <a:pt x="19479" y="21600"/>
                  <a:pt x="19900" y="21094"/>
                  <a:pt x="19900" y="20472"/>
                </a:cubicBezTo>
                <a:lnTo>
                  <a:pt x="19900" y="4935"/>
                </a:lnTo>
                <a:lnTo>
                  <a:pt x="21600" y="0"/>
                </a:lnTo>
                <a:close/>
              </a:path>
            </a:pathLst>
          </a:custGeom>
          <a:solidFill>
            <a:srgbClr val="53585F"/>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90000"/>
              </a:lnSpc>
              <a:defRPr b="1" sz="6200">
                <a:solidFill>
                  <a:srgbClr val="FFFFFF"/>
                </a:solidFill>
                <a:latin typeface="Helvetica"/>
                <a:ea typeface="Helvetica"/>
                <a:cs typeface="Helvetica"/>
                <a:sym typeface="Helvetica"/>
              </a:defRPr>
            </a:lvl1pPr>
          </a:lstStyle>
          <a:p>
            <a:pPr/>
            <a:r>
              <a:t>A name without quotes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1" grpId="2"/>
      <p:bldP build="whole" bldLvl="1" animBg="1" rev="0" advAuto="0" spid="540" grpId="3"/>
      <p:bldP build="whole" bldLvl="1" animBg="1" rev="0" advAuto="0" spid="542"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Shape 544"/>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5" name="Shape 545"/>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Warm Up</a:t>
            </a:r>
          </a:p>
        </p:txBody>
      </p:sp>
      <p:sp>
        <p:nvSpPr>
          <p:cNvPr id="546" name="Shape 546"/>
          <p:cNvSpPr txBox="1"/>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47" name="Shape 547"/>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1</a:t>
            </a:r>
          </a:p>
        </p:txBody>
      </p:sp>
      <p:sp>
        <p:nvSpPr>
          <p:cNvPr id="548" name="Shape 548"/>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"1"</a:t>
            </a:r>
          </a:p>
        </p:txBody>
      </p:sp>
      <p:sp>
        <p:nvSpPr>
          <p:cNvPr id="549" name="Shape 549"/>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"one"</a:t>
            </a:r>
          </a:p>
        </p:txBody>
      </p:sp>
      <p:sp>
        <p:nvSpPr>
          <p:cNvPr id="550" name="Shape 550"/>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one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3" name="Shape 553"/>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Warm Up</a:t>
            </a:r>
          </a:p>
        </p:txBody>
      </p:sp>
      <p:sp>
        <p:nvSpPr>
          <p:cNvPr id="554" name="Shape 554"/>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1</a:t>
            </a:r>
          </a:p>
        </p:txBody>
      </p:sp>
      <p:sp>
        <p:nvSpPr>
          <p:cNvPr id="555" name="Shape 555"/>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"1"</a:t>
            </a:r>
          </a:p>
        </p:txBody>
      </p:sp>
      <p:sp>
        <p:nvSpPr>
          <p:cNvPr id="556" name="Shape 556"/>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"one"</a:t>
            </a:r>
          </a:p>
        </p:txBody>
      </p:sp>
      <p:sp>
        <p:nvSpPr>
          <p:cNvPr id="557" name="Shape 557"/>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one</a:t>
            </a:r>
          </a:p>
        </p:txBody>
      </p:sp>
      <p:sp>
        <p:nvSpPr>
          <p:cNvPr id="558" name="Shape 55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59" name="Shape 559"/>
          <p:cNvSpPr/>
          <p:nvPr/>
        </p:nvSpPr>
        <p:spPr>
          <a:xfrm>
            <a:off x="2868762" y="9402974"/>
            <a:ext cx="3416545"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number</a:t>
            </a:r>
          </a:p>
        </p:txBody>
      </p:sp>
      <p:sp>
        <p:nvSpPr>
          <p:cNvPr id="560" name="Shape 560"/>
          <p:cNvSpPr txBox="1"/>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hape 562"/>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3" name="Shape 563"/>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Warm Up</a:t>
            </a:r>
          </a:p>
        </p:txBody>
      </p:sp>
      <p:sp>
        <p:nvSpPr>
          <p:cNvPr id="564" name="Shape 564"/>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1</a:t>
            </a:r>
          </a:p>
        </p:txBody>
      </p:sp>
      <p:sp>
        <p:nvSpPr>
          <p:cNvPr id="565" name="Shape 565"/>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"1"</a:t>
            </a:r>
          </a:p>
        </p:txBody>
      </p:sp>
      <p:sp>
        <p:nvSpPr>
          <p:cNvPr id="566" name="Shape 566"/>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"one"</a:t>
            </a:r>
          </a:p>
        </p:txBody>
      </p:sp>
      <p:sp>
        <p:nvSpPr>
          <p:cNvPr id="567" name="Shape 567"/>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one</a:t>
            </a:r>
          </a:p>
        </p:txBody>
      </p:sp>
      <p:sp>
        <p:nvSpPr>
          <p:cNvPr id="568" name="Shape 568"/>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69" name="Shape 569"/>
          <p:cNvSpPr/>
          <p:nvPr/>
        </p:nvSpPr>
        <p:spPr>
          <a:xfrm>
            <a:off x="2868762" y="9402974"/>
            <a:ext cx="3416545"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number</a:t>
            </a:r>
          </a:p>
        </p:txBody>
      </p:sp>
      <p:sp>
        <p:nvSpPr>
          <p:cNvPr id="570" name="Shape 570"/>
          <p:cNvSpPr txBox="1"/>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71" name="Shape 571"/>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72" name="Shape 572"/>
          <p:cNvSpPr/>
          <p:nvPr/>
        </p:nvSpPr>
        <p:spPr>
          <a:xfrm>
            <a:off x="9053812" y="9496569"/>
            <a:ext cx="6276376"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572516">
              <a:spcBef>
                <a:spcPts val="2300"/>
              </a:spcBef>
              <a:defRPr b="1" sz="7350">
                <a:solidFill>
                  <a:srgbClr val="005493"/>
                </a:solidFill>
                <a:latin typeface="Helvetica"/>
                <a:ea typeface="Helvetica"/>
                <a:cs typeface="Helvetica"/>
                <a:sym typeface="Helvetica"/>
              </a:defRPr>
            </a:lvl1pPr>
          </a:lstStyle>
          <a:p>
            <a:pPr/>
            <a:r>
              <a:t>words (strings)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hape 574"/>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5" name="Shape 575"/>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Warm Up</a:t>
            </a:r>
          </a:p>
        </p:txBody>
      </p:sp>
      <p:sp>
        <p:nvSpPr>
          <p:cNvPr id="576" name="Shape 576"/>
          <p:cNvSpPr/>
          <p:nvPr/>
        </p:nvSpPr>
        <p:spPr>
          <a:xfrm>
            <a:off x="4284388" y="7680016"/>
            <a:ext cx="1117601"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1</a:t>
            </a:r>
          </a:p>
        </p:txBody>
      </p:sp>
      <p:sp>
        <p:nvSpPr>
          <p:cNvPr id="577" name="Shape 577"/>
          <p:cNvSpPr/>
          <p:nvPr/>
        </p:nvSpPr>
        <p:spPr>
          <a:xfrm>
            <a:off x="8850994" y="7666733"/>
            <a:ext cx="1755390" cy="15559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"1"</a:t>
            </a:r>
          </a:p>
        </p:txBody>
      </p:sp>
      <p:sp>
        <p:nvSpPr>
          <p:cNvPr id="578" name="Shape 578"/>
          <p:cNvSpPr/>
          <p:nvPr/>
        </p:nvSpPr>
        <p:spPr>
          <a:xfrm>
            <a:off x="13109328" y="7680016"/>
            <a:ext cx="258812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"one"</a:t>
            </a:r>
          </a:p>
        </p:txBody>
      </p:sp>
      <p:sp>
        <p:nvSpPr>
          <p:cNvPr id="579" name="Shape 579"/>
          <p:cNvSpPr/>
          <p:nvPr/>
        </p:nvSpPr>
        <p:spPr>
          <a:xfrm>
            <a:off x="18200399" y="7680016"/>
            <a:ext cx="258812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one</a:t>
            </a:r>
          </a:p>
        </p:txBody>
      </p:sp>
      <p:sp>
        <p:nvSpPr>
          <p:cNvPr id="580" name="Shape 580"/>
          <p:cNvSpPr/>
          <p:nvPr/>
        </p:nvSpPr>
        <p:spPr>
          <a:xfrm>
            <a:off x="3451680" y="9410374"/>
            <a:ext cx="2250709" cy="1"/>
          </a:xfrm>
          <a:prstGeom prst="line">
            <a:avLst/>
          </a:prstGeom>
          <a:ln w="139700">
            <a:solidFill>
              <a:srgbClr val="22528F"/>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81" name="Shape 581"/>
          <p:cNvSpPr/>
          <p:nvPr/>
        </p:nvSpPr>
        <p:spPr>
          <a:xfrm>
            <a:off x="2868762" y="9402974"/>
            <a:ext cx="3416545"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number</a:t>
            </a:r>
          </a:p>
        </p:txBody>
      </p:sp>
      <p:sp>
        <p:nvSpPr>
          <p:cNvPr id="582" name="Shape 582"/>
          <p:cNvSpPr txBox="1"/>
          <p:nvPr>
            <p:ph type="body" sz="half" idx="4294967295"/>
          </p:nvPr>
        </p:nvSpPr>
        <p:spPr>
          <a:xfrm>
            <a:off x="3302764" y="3401153"/>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are </a:t>
            </a:r>
            <a:r>
              <a:rPr b="1"/>
              <a:t>numbers</a:t>
            </a:r>
            <a:r>
              <a:t>?</a:t>
            </a:r>
          </a:p>
        </p:txBody>
      </p:sp>
      <p:sp>
        <p:nvSpPr>
          <p:cNvPr id="583" name="Shape 583"/>
          <p:cNvSpPr/>
          <p:nvPr/>
        </p:nvSpPr>
        <p:spPr>
          <a:xfrm>
            <a:off x="8721756" y="9472897"/>
            <a:ext cx="6940488" cy="1"/>
          </a:xfrm>
          <a:prstGeom prst="line">
            <a:avLst/>
          </a:prstGeom>
          <a:ln w="139700">
            <a:solidFill>
              <a:srgbClr val="22528F"/>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84" name="Shape 584"/>
          <p:cNvSpPr/>
          <p:nvPr/>
        </p:nvSpPr>
        <p:spPr>
          <a:xfrm>
            <a:off x="9053812" y="9496569"/>
            <a:ext cx="6276376"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defTabSz="572516">
              <a:spcBef>
                <a:spcPts val="2300"/>
              </a:spcBef>
              <a:defRPr b="1" sz="7350">
                <a:solidFill>
                  <a:srgbClr val="005493"/>
                </a:solidFill>
                <a:latin typeface="Helvetica"/>
                <a:ea typeface="Helvetica"/>
                <a:cs typeface="Helvetica"/>
                <a:sym typeface="Helvetica"/>
              </a:defRPr>
            </a:lvl1pPr>
          </a:lstStyle>
          <a:p>
            <a:pPr/>
            <a:r>
              <a:t>words (strings)</a:t>
            </a:r>
          </a:p>
        </p:txBody>
      </p:sp>
      <p:sp>
        <p:nvSpPr>
          <p:cNvPr id="585" name="Shape 585"/>
          <p:cNvSpPr/>
          <p:nvPr/>
        </p:nvSpPr>
        <p:spPr>
          <a:xfrm>
            <a:off x="18082080" y="9431215"/>
            <a:ext cx="2250709" cy="1"/>
          </a:xfrm>
          <a:prstGeom prst="line">
            <a:avLst/>
          </a:prstGeom>
          <a:ln w="139700">
            <a:solidFill>
              <a:srgbClr val="22528F"/>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586" name="Shape 586"/>
          <p:cNvSpPr/>
          <p:nvPr/>
        </p:nvSpPr>
        <p:spPr>
          <a:xfrm>
            <a:off x="17809334" y="9444656"/>
            <a:ext cx="2796199"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object</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Shape 588"/>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9" name="Shape 589"/>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Warm Up</a:t>
            </a:r>
          </a:p>
        </p:txBody>
      </p:sp>
      <p:sp>
        <p:nvSpPr>
          <p:cNvPr id="590" name="Shape 590"/>
          <p:cNvSpPr txBox="1"/>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will work? Suppose </a:t>
            </a:r>
            <a:r>
              <a:rPr b="1"/>
              <a:t>one &lt;- 1</a:t>
            </a:r>
            <a:r>
              <a:t>.</a:t>
            </a:r>
          </a:p>
        </p:txBody>
      </p:sp>
      <p:sp>
        <p:nvSpPr>
          <p:cNvPr id="591" name="Shape 591"/>
          <p:cNvSpPr/>
          <p:nvPr/>
        </p:nvSpPr>
        <p:spPr>
          <a:xfrm>
            <a:off x="3282971" y="6733954"/>
            <a:ext cx="2588127" cy="35416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log(1)</a:t>
            </a:r>
          </a:p>
        </p:txBody>
      </p:sp>
      <p:sp>
        <p:nvSpPr>
          <p:cNvPr id="592" name="Shape 592"/>
          <p:cNvSpPr/>
          <p:nvPr/>
        </p:nvSpPr>
        <p:spPr>
          <a:xfrm>
            <a:off x="6913695" y="7726820"/>
            <a:ext cx="3484706" cy="15559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log("1")</a:t>
            </a:r>
          </a:p>
        </p:txBody>
      </p:sp>
      <p:sp>
        <p:nvSpPr>
          <p:cNvPr id="593" name="Shape 593"/>
          <p:cNvSpPr/>
          <p:nvPr/>
        </p:nvSpPr>
        <p:spPr>
          <a:xfrm>
            <a:off x="11440998" y="7740103"/>
            <a:ext cx="452601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log("one")</a:t>
            </a:r>
          </a:p>
        </p:txBody>
      </p:sp>
      <p:sp>
        <p:nvSpPr>
          <p:cNvPr id="594" name="Shape 594"/>
          <p:cNvSpPr/>
          <p:nvPr/>
        </p:nvSpPr>
        <p:spPr>
          <a:xfrm>
            <a:off x="16863724" y="7740103"/>
            <a:ext cx="4004095"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log(one)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Shape 596"/>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7" name="Shape 597"/>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Warm Up</a:t>
            </a:r>
          </a:p>
        </p:txBody>
      </p:sp>
      <p:sp>
        <p:nvSpPr>
          <p:cNvPr id="598" name="Shape 598"/>
          <p:cNvSpPr txBox="1"/>
          <p:nvPr>
            <p:ph type="body" sz="half" idx="4294967295"/>
          </p:nvPr>
        </p:nvSpPr>
        <p:spPr>
          <a:xfrm>
            <a:off x="3322557" y="3440399"/>
            <a:ext cx="17778472" cy="4436823"/>
          </a:xfrm>
          <a:prstGeom prst="rect">
            <a:avLst/>
          </a:prstGeom>
        </p:spPr>
        <p:txBody>
          <a:bodyPr lIns="71437" tIns="71437" rIns="71437" bIns="71437"/>
          <a:lstStyle/>
          <a:p>
            <a:pPr marL="0" indent="0" defTabSz="584200">
              <a:spcBef>
                <a:spcPts val="2400"/>
              </a:spcBef>
              <a:buSzTx/>
              <a:buNone/>
              <a:defRPr sz="6700">
                <a:solidFill>
                  <a:srgbClr val="005493"/>
                </a:solidFill>
              </a:defRPr>
            </a:pPr>
            <a:r>
              <a:t>Which of these will work? Suppose </a:t>
            </a:r>
            <a:r>
              <a:rPr b="1"/>
              <a:t>one &lt;- 1</a:t>
            </a:r>
            <a:r>
              <a:t>.</a:t>
            </a:r>
          </a:p>
        </p:txBody>
      </p:sp>
      <p:sp>
        <p:nvSpPr>
          <p:cNvPr id="599" name="Shape 599"/>
          <p:cNvSpPr/>
          <p:nvPr/>
        </p:nvSpPr>
        <p:spPr>
          <a:xfrm>
            <a:off x="3282971" y="6733954"/>
            <a:ext cx="2588127" cy="35416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log(1)</a:t>
            </a:r>
          </a:p>
        </p:txBody>
      </p:sp>
      <p:sp>
        <p:nvSpPr>
          <p:cNvPr id="600" name="Shape 600"/>
          <p:cNvSpPr/>
          <p:nvPr/>
        </p:nvSpPr>
        <p:spPr>
          <a:xfrm>
            <a:off x="6913695" y="7726820"/>
            <a:ext cx="3484706" cy="15559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log("1")</a:t>
            </a:r>
          </a:p>
        </p:txBody>
      </p:sp>
      <p:sp>
        <p:nvSpPr>
          <p:cNvPr id="601" name="Shape 601"/>
          <p:cNvSpPr/>
          <p:nvPr/>
        </p:nvSpPr>
        <p:spPr>
          <a:xfrm>
            <a:off x="11440998" y="7740103"/>
            <a:ext cx="4526017"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log("one")</a:t>
            </a:r>
          </a:p>
        </p:txBody>
      </p:sp>
      <p:sp>
        <p:nvSpPr>
          <p:cNvPr id="602" name="Shape 602"/>
          <p:cNvSpPr/>
          <p:nvPr/>
        </p:nvSpPr>
        <p:spPr>
          <a:xfrm>
            <a:off x="16863724" y="7740103"/>
            <a:ext cx="4004095" cy="15293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spcBef>
                <a:spcPts val="2400"/>
              </a:spcBef>
              <a:defRPr b="1" sz="7500">
                <a:solidFill>
                  <a:srgbClr val="005493"/>
                </a:solidFill>
                <a:latin typeface="Helvetica"/>
                <a:ea typeface="Helvetica"/>
                <a:cs typeface="Helvetica"/>
                <a:sym typeface="Helvetica"/>
              </a:defRPr>
            </a:lvl1pPr>
          </a:lstStyle>
          <a:p>
            <a:pPr/>
            <a:r>
              <a:t>log(one)</a:t>
            </a:r>
          </a:p>
        </p:txBody>
      </p:sp>
      <p:sp>
        <p:nvSpPr>
          <p:cNvPr id="603" name="Shape 603"/>
          <p:cNvSpPr/>
          <p:nvPr/>
        </p:nvSpPr>
        <p:spPr>
          <a:xfrm>
            <a:off x="3114262" y="9410374"/>
            <a:ext cx="2588127" cy="1"/>
          </a:xfrm>
          <a:prstGeom prst="line">
            <a:avLst/>
          </a:prstGeom>
          <a:ln w="139700">
            <a:solidFill>
              <a:srgbClr val="22528F"/>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04" name="Shape 604"/>
          <p:cNvSpPr/>
          <p:nvPr/>
        </p:nvSpPr>
        <p:spPr>
          <a:xfrm>
            <a:off x="16979459" y="9410374"/>
            <a:ext cx="3484707" cy="1"/>
          </a:xfrm>
          <a:prstGeom prst="line">
            <a:avLst/>
          </a:prstGeom>
          <a:ln w="139700">
            <a:solidFill>
              <a:srgbClr val="22528F"/>
            </a:solidFill>
            <a:miter lim="400000"/>
          </a:ln>
        </p:spPr>
        <p:txBody>
          <a:bodyPr lIns="0" tIns="0" rIns="0" bIns="0"/>
          <a:lstStyle/>
          <a:p>
            <a:pPr>
              <a:defRPr sz="56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Shape 117"/>
          <p:cNvSpPr txBox="1"/>
          <p:nvPr>
            <p:ph type="sldNum" sz="quarter" idx="2"/>
          </p:nvPr>
        </p:nvSpPr>
        <p:spPr>
          <a:xfrm>
            <a:off x="11902318" y="12663871"/>
            <a:ext cx="579364" cy="10572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23" name="Group 123"/>
          <p:cNvGrpSpPr/>
          <p:nvPr/>
        </p:nvGrpSpPr>
        <p:grpSpPr>
          <a:xfrm>
            <a:off x="5860851" y="1826434"/>
            <a:ext cx="12662298" cy="8376049"/>
            <a:chOff x="0" y="0"/>
            <a:chExt cx="12662296" cy="8376047"/>
          </a:xfrm>
        </p:grpSpPr>
        <p:sp>
          <p:nvSpPr>
            <p:cNvPr id="118" name="Shape 118"/>
            <p:cNvSpPr/>
            <p:nvPr/>
          </p:nvSpPr>
          <p:spPr>
            <a:xfrm>
              <a:off x="0" y="89636"/>
              <a:ext cx="12662297" cy="8286412"/>
            </a:xfrm>
            <a:prstGeom prst="roundRect">
              <a:avLst>
                <a:gd name="adj" fmla="val 9043"/>
              </a:avLst>
            </a:prstGeom>
            <a:solidFill>
              <a:srgbClr val="78AAD6"/>
            </a:solidFill>
            <a:ln w="25400" cap="flat">
              <a:noFill/>
              <a:miter lim="400000"/>
            </a:ln>
            <a:effectLst>
              <a:outerShdw sx="100000" sy="100000" kx="0" ky="0" algn="b" rotWithShape="0" blurRad="177800" dist="101600" dir="2700000">
                <a:srgbClr val="000000">
                  <a:alpha val="75000"/>
                </a:srgbClr>
              </a:outerShdw>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119" name="Shape 119"/>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120" name="Shape 120"/>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0200">
                  <a:latin typeface="Marker Felt"/>
                  <a:ea typeface="Marker Felt"/>
                  <a:cs typeface="Marker Felt"/>
                  <a:sym typeface="Marker Felt"/>
                </a:defRPr>
              </a:lvl1pPr>
            </a:lstStyle>
            <a:p>
              <a:pPr/>
              <a:r>
                <a:t>Garrett</a:t>
              </a:r>
            </a:p>
          </p:txBody>
        </p:sp>
        <p:sp>
          <p:nvSpPr>
            <p:cNvPr id="121" name="Shape 121"/>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1" spc="900" sz="9000">
                  <a:solidFill>
                    <a:srgbClr val="FFFFFF"/>
                  </a:solidFill>
                  <a:latin typeface="+mn-lt"/>
                  <a:ea typeface="+mn-ea"/>
                  <a:cs typeface="+mn-cs"/>
                  <a:sym typeface="Helvetica Neue"/>
                </a:defRPr>
              </a:lvl1pPr>
            </a:lstStyle>
            <a:p>
              <a:pPr/>
              <a:r>
                <a:t>HELLO</a:t>
              </a:r>
            </a:p>
          </p:txBody>
        </p:sp>
        <p:sp>
          <p:nvSpPr>
            <p:cNvPr id="122" name="Shape 122"/>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pPr/>
              <a:r>
                <a:t>my name is</a:t>
              </a:r>
            </a:p>
          </p:txBody>
        </p:sp>
      </p:grpSp>
      <p:sp>
        <p:nvSpPr>
          <p:cNvPr id="124" name="Shape 124"/>
          <p:cNvSpPr txBox="1"/>
          <p:nvPr/>
        </p:nvSpPr>
        <p:spPr>
          <a:xfrm>
            <a:off x="9673094" y="10824678"/>
            <a:ext cx="5037812" cy="10648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b="1">
                <a:solidFill>
                  <a:srgbClr val="78AAD6"/>
                </a:solidFill>
                <a:latin typeface="Helvetica"/>
                <a:ea typeface="Helvetica"/>
                <a:cs typeface="Helvetica"/>
                <a:sym typeface="Helvetica"/>
              </a:rPr>
              <a:t></a:t>
            </a:r>
            <a:r>
              <a:t> </a:t>
            </a:r>
            <a:r>
              <a:rPr>
                <a:solidFill>
                  <a:srgbClr val="53585F"/>
                </a:solidFill>
              </a:rPr>
              <a:t>@StatGarrett</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606" name="Shape 606"/>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R Markdown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hape 610"/>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1" name="Shape 611"/>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a:t>
            </a:r>
          </a:p>
        </p:txBody>
      </p:sp>
      <p:sp>
        <p:nvSpPr>
          <p:cNvPr id="612" name="Shape 612"/>
          <p:cNvSpPr txBox="1"/>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defRPr>
            </a:pPr>
            <a:r>
              <a:t>Go to </a:t>
            </a:r>
            <a:r>
              <a:rPr b="1"/>
              <a:t>01-Introduction</a:t>
            </a:r>
            <a:r>
              <a:t>. </a:t>
            </a:r>
          </a:p>
          <a:p>
            <a:pPr marL="0" indent="0" defTabSz="584200">
              <a:spcBef>
                <a:spcPts val="2400"/>
              </a:spcBef>
              <a:buSzTx/>
              <a:buNone/>
              <a:defRPr sz="6700">
                <a:solidFill>
                  <a:srgbClr val="005493"/>
                </a:solidFill>
              </a:defRPr>
            </a:pPr>
            <a:r>
              <a:t>Open </a:t>
            </a:r>
            <a:r>
              <a:rPr b="1"/>
              <a:t>01-RMarkdown-Exercises.Rmd</a:t>
            </a:r>
            <a:r>
              <a:t>. Read through the file and do everything it tells you to do.</a:t>
            </a:r>
          </a:p>
        </p:txBody>
      </p:sp>
      <p:pic>
        <p:nvPicPr>
          <p:cNvPr id="613" name="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61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1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hape 615"/>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6" name="Shape 616"/>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Helvetica"/>
                <a:ea typeface="Helvetica"/>
                <a:cs typeface="Helvetica"/>
                <a:sym typeface="Helvetica"/>
              </a:defRPr>
            </a:lvl1pPr>
          </a:lstStyle>
          <a:p>
            <a:pPr/>
            <a:r>
              <a:t>R Markdown</a:t>
            </a:r>
          </a:p>
        </p:txBody>
      </p:sp>
      <p:sp>
        <p:nvSpPr>
          <p:cNvPr id="617" name="Shape 617"/>
          <p:cNvSpPr txBox="1"/>
          <p:nvPr/>
        </p:nvSpPr>
        <p:spPr>
          <a:xfrm>
            <a:off x="3199300" y="2425100"/>
            <a:ext cx="18020166" cy="18829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6000">
                <a:latin typeface="Helvetica"/>
                <a:ea typeface="Helvetica"/>
                <a:cs typeface="Helvetica"/>
                <a:sym typeface="Helvetica"/>
              </a:defRPr>
            </a:lvl1pPr>
          </a:lstStyle>
          <a:p>
            <a:pPr/>
            <a:r>
              <a:t>An authoring format for Data Science.</a:t>
            </a:r>
          </a:p>
        </p:txBody>
      </p:sp>
      <p:grpSp>
        <p:nvGrpSpPr>
          <p:cNvPr id="620" name="Group 620"/>
          <p:cNvGrpSpPr/>
          <p:nvPr/>
        </p:nvGrpSpPr>
        <p:grpSpPr>
          <a:xfrm>
            <a:off x="4815743" y="5324011"/>
            <a:ext cx="9359901" cy="6263647"/>
            <a:chOff x="0" y="0"/>
            <a:chExt cx="9359900" cy="6263645"/>
          </a:xfrm>
        </p:grpSpPr>
        <p:pic>
          <p:nvPicPr>
            <p:cNvPr id="618" name="Screen Shot 2017-07-05 at 2.55.19 PM.png"/>
            <p:cNvPicPr>
              <a:picLocks noChangeAspect="1"/>
            </p:cNvPicPr>
            <p:nvPr/>
          </p:nvPicPr>
          <p:blipFill>
            <a:blip r:embed="rId2">
              <a:extLst/>
            </a:blip>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sx="100000" sy="100000" kx="0" ky="0" algn="b" rotWithShape="0" blurRad="165100" dist="63500" dir="5400000">
                <a:srgbClr val="000000">
                  <a:alpha val="50000"/>
                </a:srgbClr>
              </a:outerShdw>
            </a:effectLst>
          </p:spPr>
        </p:pic>
        <p:pic>
          <p:nvPicPr>
            <p:cNvPr id="619" name="Screen Shot 2017-07-05 at 3.09.22 PM.png"/>
            <p:cNvPicPr>
              <a:picLocks noChangeAspect="1"/>
            </p:cNvPicPr>
            <p:nvPr/>
          </p:nvPicPr>
          <p:blipFill>
            <a:blip r:embed="rId3">
              <a:extLst/>
            </a:blip>
            <a:srcRect l="6416" t="29269" r="47324" b="63975"/>
            <a:stretch>
              <a:fillRect/>
            </a:stretch>
          </p:blipFill>
          <p:spPr>
            <a:xfrm>
              <a:off x="100557" y="853164"/>
              <a:ext cx="4860054" cy="595100"/>
            </a:xfrm>
            <a:prstGeom prst="rect">
              <a:avLst/>
            </a:prstGeom>
            <a:ln w="12700" cap="flat">
              <a:noFill/>
              <a:miter lim="400000"/>
            </a:ln>
            <a:effectLst/>
          </p:spPr>
        </p:pic>
      </p:grpSp>
      <p:grpSp>
        <p:nvGrpSpPr>
          <p:cNvPr id="623" name="Group 623"/>
          <p:cNvGrpSpPr/>
          <p:nvPr/>
        </p:nvGrpSpPr>
        <p:grpSpPr>
          <a:xfrm>
            <a:off x="4913235" y="6175181"/>
            <a:ext cx="4866237" cy="4903633"/>
            <a:chOff x="0" y="0"/>
            <a:chExt cx="4866236" cy="4903632"/>
          </a:xfrm>
        </p:grpSpPr>
        <p:pic>
          <p:nvPicPr>
            <p:cNvPr id="621" name="Screen Shot 2017-07-05 at 2.55.19 PM.png"/>
            <p:cNvPicPr>
              <a:picLocks noChangeAspect="1"/>
            </p:cNvPicPr>
            <p:nvPr/>
          </p:nvPicPr>
          <p:blipFill>
            <a:blip r:embed="rId2">
              <a:extLst/>
            </a:blip>
            <a:srcRect l="6427" t="29423" r="47348" b="15049"/>
            <a:stretch>
              <a:fillRect/>
            </a:stretch>
          </p:blipFill>
          <p:spPr>
            <a:xfrm>
              <a:off x="0" y="3559"/>
              <a:ext cx="4864590" cy="4900074"/>
            </a:xfrm>
            <a:prstGeom prst="rect">
              <a:avLst/>
            </a:prstGeom>
            <a:ln w="12700" cap="flat">
              <a:noFill/>
              <a:miter lim="400000"/>
            </a:ln>
            <a:effectLst/>
          </p:spPr>
        </p:pic>
        <p:pic>
          <p:nvPicPr>
            <p:cNvPr id="622" name="Screen Shot 2017-07-05 at 3.09.22 PM.png"/>
            <p:cNvPicPr>
              <a:picLocks noChangeAspect="1"/>
            </p:cNvPicPr>
            <p:nvPr/>
          </p:nvPicPr>
          <p:blipFill>
            <a:blip r:embed="rId3">
              <a:extLst/>
            </a:blip>
            <a:srcRect l="6416" t="29269" r="47324" b="63975"/>
            <a:stretch>
              <a:fillRect/>
            </a:stretch>
          </p:blipFill>
          <p:spPr>
            <a:xfrm>
              <a:off x="6183" y="0"/>
              <a:ext cx="4860054" cy="595099"/>
            </a:xfrm>
            <a:prstGeom prst="rect">
              <a:avLst/>
            </a:prstGeom>
            <a:ln w="12700" cap="flat">
              <a:noFill/>
              <a:miter lim="400000"/>
            </a:ln>
            <a:effectLst/>
          </p:spPr>
        </p:pic>
      </p:grpSp>
      <p:sp>
        <p:nvSpPr>
          <p:cNvPr id="624" name="Shape 624"/>
          <p:cNvSpPr/>
          <p:nvPr/>
        </p:nvSpPr>
        <p:spPr>
          <a:xfrm>
            <a:off x="12152090" y="9816404"/>
            <a:ext cx="7450933" cy="17712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446" y="0"/>
                </a:moveTo>
                <a:cubicBezTo>
                  <a:pt x="10350" y="0"/>
                  <a:pt x="10262" y="111"/>
                  <a:pt x="10183" y="290"/>
                </a:cubicBezTo>
                <a:lnTo>
                  <a:pt x="0" y="557"/>
                </a:lnTo>
                <a:lnTo>
                  <a:pt x="9892" y="4177"/>
                </a:lnTo>
                <a:lnTo>
                  <a:pt x="9892" y="19272"/>
                </a:lnTo>
                <a:cubicBezTo>
                  <a:pt x="9892" y="20559"/>
                  <a:pt x="10140" y="21600"/>
                  <a:pt x="10446" y="21600"/>
                </a:cubicBezTo>
                <a:lnTo>
                  <a:pt x="21047" y="21600"/>
                </a:lnTo>
                <a:cubicBezTo>
                  <a:pt x="21352" y="21600"/>
                  <a:pt x="21600" y="20559"/>
                  <a:pt x="21600" y="19272"/>
                </a:cubicBezTo>
                <a:lnTo>
                  <a:pt x="21600" y="2328"/>
                </a:lnTo>
                <a:cubicBezTo>
                  <a:pt x="21600" y="1041"/>
                  <a:pt x="21352" y="0"/>
                  <a:pt x="21047" y="0"/>
                </a:cubicBezTo>
                <a:lnTo>
                  <a:pt x="10446" y="0"/>
                </a:lnTo>
                <a:close/>
              </a:path>
            </a:pathLst>
          </a:custGeom>
          <a:solidFill>
            <a:srgbClr val="97BA79">
              <a:alpha val="10000"/>
            </a:srgbClr>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b="1" sz="3800">
                <a:solidFill>
                  <a:srgbClr val="FFFFFF"/>
                </a:solidFill>
                <a:latin typeface="Helvetica"/>
                <a:ea typeface="Helvetica"/>
                <a:cs typeface="Helvetica"/>
                <a:sym typeface="Helvetica"/>
              </a:defRPr>
            </a:lvl1pPr>
          </a:lstStyle>
          <a:p>
            <a:pPr/>
            <a:r>
              <a:t>Click on .Rmd file to open notebook</a:t>
            </a:r>
          </a:p>
        </p:txBody>
      </p:sp>
      <p:grpSp>
        <p:nvGrpSpPr>
          <p:cNvPr id="630" name="Group 630"/>
          <p:cNvGrpSpPr/>
          <p:nvPr/>
        </p:nvGrpSpPr>
        <p:grpSpPr>
          <a:xfrm>
            <a:off x="7292199" y="4420475"/>
            <a:ext cx="7994547" cy="8055433"/>
            <a:chOff x="0" y="0"/>
            <a:chExt cx="7994546" cy="8055432"/>
          </a:xfrm>
        </p:grpSpPr>
        <p:pic>
          <p:nvPicPr>
            <p:cNvPr id="625" name="Screen Shot 2017-07-05 at 3.09.22 PM.png"/>
            <p:cNvPicPr>
              <a:picLocks noChangeAspect="1"/>
            </p:cNvPicPr>
            <p:nvPr/>
          </p:nvPicPr>
          <p:blipFill>
            <a:blip r:embed="rId3">
              <a:extLst/>
            </a:blip>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628" name="Group 628"/>
            <p:cNvGrpSpPr/>
            <p:nvPr/>
          </p:nvGrpSpPr>
          <p:grpSpPr>
            <a:xfrm>
              <a:off x="7235466" y="3524365"/>
              <a:ext cx="441742" cy="251445"/>
              <a:chOff x="0" y="0"/>
              <a:chExt cx="441740" cy="251444"/>
            </a:xfrm>
          </p:grpSpPr>
          <p:sp>
            <p:nvSpPr>
              <p:cNvPr id="626" name="Shape 626"/>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27" name="Shape 627"/>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29" name="Shape 629"/>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31" name="Shape 631"/>
          <p:cNvSpPr/>
          <p:nvPr/>
        </p:nvSpPr>
        <p:spPr>
          <a:xfrm>
            <a:off x="12384659" y="5324011"/>
            <a:ext cx="7218364" cy="29388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086" y="0"/>
                </a:moveTo>
                <a:cubicBezTo>
                  <a:pt x="9771" y="0"/>
                  <a:pt x="9515" y="628"/>
                  <a:pt x="9515" y="1403"/>
                </a:cubicBezTo>
                <a:lnTo>
                  <a:pt x="9515" y="12275"/>
                </a:lnTo>
                <a:lnTo>
                  <a:pt x="0" y="21600"/>
                </a:lnTo>
                <a:lnTo>
                  <a:pt x="9966" y="14413"/>
                </a:lnTo>
                <a:cubicBezTo>
                  <a:pt x="10005" y="14433"/>
                  <a:pt x="10045" y="14445"/>
                  <a:pt x="10086" y="14445"/>
                </a:cubicBezTo>
                <a:lnTo>
                  <a:pt x="21029" y="14445"/>
                </a:lnTo>
                <a:cubicBezTo>
                  <a:pt x="21344" y="14445"/>
                  <a:pt x="21600" y="13817"/>
                  <a:pt x="21600" y="13042"/>
                </a:cubicBezTo>
                <a:lnTo>
                  <a:pt x="21600" y="1403"/>
                </a:lnTo>
                <a:cubicBezTo>
                  <a:pt x="21600" y="628"/>
                  <a:pt x="21344" y="0"/>
                  <a:pt x="21029" y="0"/>
                </a:cubicBezTo>
                <a:lnTo>
                  <a:pt x="10086" y="0"/>
                </a:lnTo>
                <a:close/>
              </a:path>
            </a:pathLst>
          </a:custGeom>
          <a:solidFill>
            <a:srgbClr val="C0C0C0"/>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lnSpc>
                <a:spcPct val="80000"/>
              </a:lnSpc>
              <a:defRPr b="1" sz="4000">
                <a:solidFill>
                  <a:srgbClr val="FFFFFF"/>
                </a:solidFill>
                <a:latin typeface="Helvetica"/>
                <a:ea typeface="Helvetica"/>
                <a:cs typeface="Helvetica"/>
                <a:sym typeface="Helvetica"/>
              </a:defRPr>
            </a:lvl1pPr>
          </a:lstStyle>
          <a:p>
            <a:pPr/>
            <a:r>
              <a:t>Code goes in a chunk</a:t>
            </a:r>
          </a:p>
        </p:txBody>
      </p:sp>
      <p:sp>
        <p:nvSpPr>
          <p:cNvPr id="632" name="Shape 632"/>
          <p:cNvSpPr/>
          <p:nvPr/>
        </p:nvSpPr>
        <p:spPr>
          <a:xfrm>
            <a:off x="14995303" y="7506906"/>
            <a:ext cx="4607720" cy="2091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63" y="0"/>
                </a:moveTo>
                <a:cubicBezTo>
                  <a:pt x="3068" y="0"/>
                  <a:pt x="2668" y="882"/>
                  <a:pt x="2668" y="1971"/>
                </a:cubicBezTo>
                <a:lnTo>
                  <a:pt x="2668" y="4520"/>
                </a:lnTo>
                <a:lnTo>
                  <a:pt x="0" y="6159"/>
                </a:lnTo>
                <a:lnTo>
                  <a:pt x="2668" y="7798"/>
                </a:lnTo>
                <a:lnTo>
                  <a:pt x="2668" y="19629"/>
                </a:lnTo>
                <a:cubicBezTo>
                  <a:pt x="2668" y="20718"/>
                  <a:pt x="3068" y="21600"/>
                  <a:pt x="3563" y="21600"/>
                </a:cubicBezTo>
                <a:lnTo>
                  <a:pt x="20705" y="21600"/>
                </a:lnTo>
                <a:cubicBezTo>
                  <a:pt x="21200" y="21600"/>
                  <a:pt x="21600" y="20718"/>
                  <a:pt x="21600" y="19629"/>
                </a:cubicBezTo>
                <a:lnTo>
                  <a:pt x="21600" y="1971"/>
                </a:lnTo>
                <a:cubicBezTo>
                  <a:pt x="21600" y="882"/>
                  <a:pt x="21200" y="0"/>
                  <a:pt x="20705" y="0"/>
                </a:cubicBezTo>
                <a:lnTo>
                  <a:pt x="3563" y="0"/>
                </a:lnTo>
                <a:close/>
              </a:path>
            </a:pathLst>
          </a:custGeom>
          <a:solidFill>
            <a:srgbClr val="919191"/>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b="1" sz="4000">
                <a:solidFill>
                  <a:srgbClr val="FFFFFF"/>
                </a:solidFill>
                <a:latin typeface="Helvetica"/>
                <a:ea typeface="Helvetica"/>
                <a:cs typeface="Helvetica"/>
                <a:sym typeface="Helvetica"/>
              </a:defRPr>
            </a:lvl1pPr>
          </a:lstStyle>
          <a:p>
            <a:pPr/>
            <a:r>
              <a:t>Click to run code in chunk</a:t>
            </a:r>
          </a:p>
        </p:txBody>
      </p:sp>
      <p:grpSp>
        <p:nvGrpSpPr>
          <p:cNvPr id="635" name="Group 635"/>
          <p:cNvGrpSpPr/>
          <p:nvPr/>
        </p:nvGrpSpPr>
        <p:grpSpPr>
          <a:xfrm>
            <a:off x="4914303" y="4404779"/>
            <a:ext cx="2386759" cy="8098451"/>
            <a:chOff x="0" y="0"/>
            <a:chExt cx="2386757" cy="8098449"/>
          </a:xfrm>
        </p:grpSpPr>
        <p:sp>
          <p:nvSpPr>
            <p:cNvPr id="633" name="Shape 633"/>
            <p:cNvSpPr/>
            <p:nvPr/>
          </p:nvSpPr>
          <p:spPr>
            <a:xfrm>
              <a:off x="9752" y="0"/>
              <a:ext cx="2377006" cy="8098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34" name="Shape 634"/>
            <p:cNvSpPr/>
            <p:nvPr/>
          </p:nvSpPr>
          <p:spPr>
            <a:xfrm>
              <a:off x="0" y="1771118"/>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36" name="Shape 636"/>
          <p:cNvSpPr/>
          <p:nvPr/>
        </p:nvSpPr>
        <p:spPr>
          <a:xfrm>
            <a:off x="14711140" y="9802488"/>
            <a:ext cx="4891883" cy="20919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611" y="0"/>
                </a:moveTo>
                <a:cubicBezTo>
                  <a:pt x="4445" y="0"/>
                  <a:pt x="4292" y="115"/>
                  <a:pt x="4162" y="307"/>
                </a:cubicBezTo>
                <a:lnTo>
                  <a:pt x="0" y="1356"/>
                </a:lnTo>
                <a:lnTo>
                  <a:pt x="3768" y="3340"/>
                </a:lnTo>
                <a:lnTo>
                  <a:pt x="3768" y="19629"/>
                </a:lnTo>
                <a:cubicBezTo>
                  <a:pt x="3768" y="20718"/>
                  <a:pt x="4145" y="21600"/>
                  <a:pt x="4611" y="21600"/>
                </a:cubicBezTo>
                <a:lnTo>
                  <a:pt x="20757" y="21600"/>
                </a:lnTo>
                <a:cubicBezTo>
                  <a:pt x="21223" y="21600"/>
                  <a:pt x="21600" y="20718"/>
                  <a:pt x="21600" y="19629"/>
                </a:cubicBezTo>
                <a:lnTo>
                  <a:pt x="21600" y="1971"/>
                </a:lnTo>
                <a:cubicBezTo>
                  <a:pt x="21600" y="882"/>
                  <a:pt x="21223" y="0"/>
                  <a:pt x="20757" y="0"/>
                </a:cubicBezTo>
                <a:lnTo>
                  <a:pt x="4611" y="0"/>
                </a:lnTo>
                <a:close/>
              </a:path>
            </a:pathLst>
          </a:custGeom>
          <a:solidFill>
            <a:srgbClr val="53585F"/>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b="1" sz="4000">
                <a:solidFill>
                  <a:srgbClr val="FFFFFF"/>
                </a:solidFill>
                <a:latin typeface="Helvetica"/>
                <a:ea typeface="Helvetica"/>
                <a:cs typeface="Helvetica"/>
                <a:sym typeface="Helvetica"/>
              </a:defRPr>
            </a:lvl1pPr>
          </a:lstStyle>
          <a:p>
            <a:pPr/>
            <a:r>
              <a:t>Code result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A3C586"/>
            </a:gs>
            <a:gs pos="74003">
              <a:srgbClr val="8EB16F"/>
            </a:gs>
            <a:gs pos="100000">
              <a:srgbClr val="789D57"/>
            </a:gs>
          </a:gsLst>
          <a:path path="circle">
            <a:fillToRect l="50000" t="50000" r="50000" b="50000"/>
          </a:path>
        </a:gradFill>
      </p:bgPr>
    </p:bg>
    <p:spTree>
      <p:nvGrpSpPr>
        <p:cNvPr id="1" name=""/>
        <p:cNvGrpSpPr/>
        <p:nvPr/>
      </p:nvGrpSpPr>
      <p:grpSpPr>
        <a:xfrm>
          <a:off x="0" y="0"/>
          <a:ext cx="0" cy="0"/>
          <a:chOff x="0" y="0"/>
          <a:chExt cx="0" cy="0"/>
        </a:xfrm>
      </p:grpSpPr>
      <p:sp>
        <p:nvSpPr>
          <p:cNvPr id="638" name="Shape 638"/>
          <p:cNvSpPr txBox="1"/>
          <p:nvPr/>
        </p:nvSpPr>
        <p:spPr>
          <a:xfrm>
            <a:off x="2628899" y="5111750"/>
            <a:ext cx="1871662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0000">
                <a:solidFill>
                  <a:srgbClr val="F0F0F0"/>
                </a:solidFill>
                <a:latin typeface="Helvetica"/>
                <a:ea typeface="Helvetica"/>
                <a:cs typeface="Helvetica"/>
                <a:sym typeface="Helvetica"/>
              </a:defRPr>
            </a:lvl1pPr>
          </a:lstStyle>
          <a:p>
            <a:pPr/>
            <a:r>
              <a:t>R Packages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Shape 642"/>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3" name="Shape 643"/>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a:t>
            </a:r>
          </a:p>
        </p:txBody>
      </p:sp>
      <p:sp>
        <p:nvSpPr>
          <p:cNvPr id="644" name="Shape 644"/>
          <p:cNvSpPr txBox="1"/>
          <p:nvPr>
            <p:ph type="body" idx="4294967295"/>
          </p:nvPr>
        </p:nvSpPr>
        <p:spPr>
          <a:xfrm>
            <a:off x="1445226" y="3482790"/>
            <a:ext cx="21493548" cy="6750420"/>
          </a:xfrm>
          <a:prstGeom prst="rect">
            <a:avLst/>
          </a:prstGeom>
        </p:spPr>
        <p:txBody>
          <a:bodyPr lIns="71437" tIns="71437" rIns="71437" bIns="71437"/>
          <a:lstStyle>
            <a:lvl1pPr marL="0" indent="0" defTabSz="584200">
              <a:spcBef>
                <a:spcPts val="2400"/>
              </a:spcBef>
              <a:buSzTx/>
              <a:buNone/>
              <a:defRPr sz="6700">
                <a:solidFill>
                  <a:srgbClr val="005493"/>
                </a:solidFill>
              </a:defRPr>
            </a:lvl1pPr>
          </a:lstStyle>
          <a:p>
            <a:pPr/>
            <a:r>
              <a:t>(If you know) explain to your group what an R package is.</a:t>
            </a:r>
          </a:p>
        </p:txBody>
      </p:sp>
      <p:pic>
        <p:nvPicPr>
          <p:cNvPr id="645" name="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00000" fill="hold"/>
                                        <p:tgtEl>
                                          <p:spTgt spid="64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4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Shape 647"/>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70" name="Group 670"/>
          <p:cNvGrpSpPr/>
          <p:nvPr/>
        </p:nvGrpSpPr>
        <p:grpSpPr>
          <a:xfrm>
            <a:off x="1708470" y="856090"/>
            <a:ext cx="4003976" cy="7077660"/>
            <a:chOff x="0" y="0"/>
            <a:chExt cx="4003974" cy="7077659"/>
          </a:xfrm>
        </p:grpSpPr>
        <p:grpSp>
          <p:nvGrpSpPr>
            <p:cNvPr id="652" name="Group 652"/>
            <p:cNvGrpSpPr/>
            <p:nvPr/>
          </p:nvGrpSpPr>
          <p:grpSpPr>
            <a:xfrm>
              <a:off x="-1" y="-1"/>
              <a:ext cx="1342065" cy="1342066"/>
              <a:chOff x="0" y="0"/>
              <a:chExt cx="1342063" cy="1342064"/>
            </a:xfrm>
          </p:grpSpPr>
          <p:pic>
            <p:nvPicPr>
              <p:cNvPr id="648"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49"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50" name="Shape 650"/>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51" name="Shape 651"/>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53" name="Shape 653"/>
            <p:cNvSpPr txBox="1"/>
            <p:nvPr/>
          </p:nvSpPr>
          <p:spPr>
            <a:xfrm>
              <a:off x="4546" y="4128993"/>
              <a:ext cx="3957637"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function1()</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function2()</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function3()</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function4()</a:t>
              </a:r>
            </a:p>
          </p:txBody>
        </p:sp>
        <p:sp>
          <p:nvSpPr>
            <p:cNvPr id="654" name="Shape 654"/>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59" name="Group 659"/>
            <p:cNvGrpSpPr/>
            <p:nvPr/>
          </p:nvGrpSpPr>
          <p:grpSpPr>
            <a:xfrm>
              <a:off x="1312332" y="-1"/>
              <a:ext cx="1342065" cy="1342066"/>
              <a:chOff x="0" y="0"/>
              <a:chExt cx="1342063" cy="1342064"/>
            </a:xfrm>
          </p:grpSpPr>
          <p:pic>
            <p:nvPicPr>
              <p:cNvPr id="655"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56"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57" name="Shape 657"/>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58" name="Shape 658"/>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60" name="Shape 660"/>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65" name="Group 665"/>
            <p:cNvGrpSpPr/>
            <p:nvPr/>
          </p:nvGrpSpPr>
          <p:grpSpPr>
            <a:xfrm>
              <a:off x="2661910" y="-1"/>
              <a:ext cx="1342065" cy="1342066"/>
              <a:chOff x="0" y="0"/>
              <a:chExt cx="1342063" cy="1342064"/>
            </a:xfrm>
          </p:grpSpPr>
          <p:pic>
            <p:nvPicPr>
              <p:cNvPr id="661"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62"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63" name="Shape 663"/>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64" name="Shape 664"/>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66" name="Shape 666"/>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667" name="Table 667"/>
            <p:cNvGraphicFramePr/>
            <p:nvPr/>
          </p:nvGraphicFramePr>
          <p:xfrm>
            <a:off x="206624" y="1768786"/>
            <a:ext cx="1904439" cy="965087"/>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68" name="Table 668"/>
            <p:cNvGraphicFramePr/>
            <p:nvPr/>
          </p:nvGraphicFramePr>
          <p:xfrm>
            <a:off x="2499433" y="1761239"/>
            <a:ext cx="1351123" cy="2226134"/>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69" name="Table 669"/>
            <p:cNvGraphicFramePr/>
            <p:nvPr/>
          </p:nvGraphicFramePr>
          <p:xfrm>
            <a:off x="463499" y="3156766"/>
            <a:ext cx="1376858"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4719"/>
                  <a:gridCol w="454719"/>
                  <a:gridCol w="45471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Shape 674"/>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97" name="Group 697"/>
          <p:cNvGrpSpPr/>
          <p:nvPr/>
        </p:nvGrpSpPr>
        <p:grpSpPr>
          <a:xfrm>
            <a:off x="1708470" y="856090"/>
            <a:ext cx="4003976" cy="7077660"/>
            <a:chOff x="0" y="0"/>
            <a:chExt cx="4003974" cy="7077659"/>
          </a:xfrm>
        </p:grpSpPr>
        <p:grpSp>
          <p:nvGrpSpPr>
            <p:cNvPr id="679" name="Group 679"/>
            <p:cNvGrpSpPr/>
            <p:nvPr/>
          </p:nvGrpSpPr>
          <p:grpSpPr>
            <a:xfrm>
              <a:off x="-1" y="-1"/>
              <a:ext cx="1342065" cy="1342066"/>
              <a:chOff x="0" y="0"/>
              <a:chExt cx="1342063" cy="1342064"/>
            </a:xfrm>
          </p:grpSpPr>
          <p:pic>
            <p:nvPicPr>
              <p:cNvPr id="675"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76"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77" name="Shape 677"/>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78" name="Shape 678"/>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80" name="Shape 680"/>
            <p:cNvSpPr txBox="1"/>
            <p:nvPr/>
          </p:nvSpPr>
          <p:spPr>
            <a:xfrm>
              <a:off x="4546" y="4128993"/>
              <a:ext cx="3957637"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function1()</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function2()</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function3()</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function4()</a:t>
              </a:r>
            </a:p>
          </p:txBody>
        </p:sp>
        <p:sp>
          <p:nvSpPr>
            <p:cNvPr id="681" name="Shape 681"/>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86" name="Group 686"/>
            <p:cNvGrpSpPr/>
            <p:nvPr/>
          </p:nvGrpSpPr>
          <p:grpSpPr>
            <a:xfrm>
              <a:off x="1312332" y="-1"/>
              <a:ext cx="1342065" cy="1342066"/>
              <a:chOff x="0" y="0"/>
              <a:chExt cx="1342063" cy="1342064"/>
            </a:xfrm>
          </p:grpSpPr>
          <p:pic>
            <p:nvPicPr>
              <p:cNvPr id="682"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83"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84" name="Shape 684"/>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85" name="Shape 685"/>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87" name="Shape 687"/>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692" name="Group 692"/>
            <p:cNvGrpSpPr/>
            <p:nvPr/>
          </p:nvGrpSpPr>
          <p:grpSpPr>
            <a:xfrm>
              <a:off x="2661910" y="-1"/>
              <a:ext cx="1342065" cy="1342066"/>
              <a:chOff x="0" y="0"/>
              <a:chExt cx="1342063" cy="1342064"/>
            </a:xfrm>
          </p:grpSpPr>
          <p:pic>
            <p:nvPicPr>
              <p:cNvPr id="688"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89"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690" name="Shape 690"/>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691" name="Shape 691"/>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693" name="Shape 693"/>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694" name="Table 694"/>
            <p:cNvGraphicFramePr/>
            <p:nvPr/>
          </p:nvGraphicFramePr>
          <p:xfrm>
            <a:off x="206624" y="1768786"/>
            <a:ext cx="1904439" cy="965087"/>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95" name="Table 695"/>
            <p:cNvGraphicFramePr/>
            <p:nvPr/>
          </p:nvGraphicFramePr>
          <p:xfrm>
            <a:off x="2499433" y="1761239"/>
            <a:ext cx="1351123" cy="2226134"/>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696" name="Table 696"/>
            <p:cNvGraphicFramePr/>
            <p:nvPr/>
          </p:nvGraphicFramePr>
          <p:xfrm>
            <a:off x="463499" y="3156766"/>
            <a:ext cx="1376858"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4719"/>
                  <a:gridCol w="454719"/>
                  <a:gridCol w="45471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720" name="Group 720"/>
          <p:cNvGrpSpPr/>
          <p:nvPr/>
        </p:nvGrpSpPr>
        <p:grpSpPr>
          <a:xfrm>
            <a:off x="7690216" y="856090"/>
            <a:ext cx="4003975" cy="7077660"/>
            <a:chOff x="0" y="0"/>
            <a:chExt cx="4003974" cy="7077659"/>
          </a:xfrm>
        </p:grpSpPr>
        <p:grpSp>
          <p:nvGrpSpPr>
            <p:cNvPr id="702" name="Group 702"/>
            <p:cNvGrpSpPr/>
            <p:nvPr/>
          </p:nvGrpSpPr>
          <p:grpSpPr>
            <a:xfrm>
              <a:off x="-1" y="-1"/>
              <a:ext cx="1342065" cy="1342066"/>
              <a:chOff x="0" y="0"/>
              <a:chExt cx="1342063" cy="1342064"/>
            </a:xfrm>
          </p:grpSpPr>
          <p:pic>
            <p:nvPicPr>
              <p:cNvPr id="698"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699"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00" name="Shape 700"/>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01" name="Shape 701"/>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03" name="Shape 703"/>
            <p:cNvSpPr txBox="1"/>
            <p:nvPr/>
          </p:nvSpPr>
          <p:spPr>
            <a:xfrm>
              <a:off x="4546"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function5()</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function6()</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function7()</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function8()</a:t>
              </a:r>
            </a:p>
          </p:txBody>
        </p:sp>
        <p:sp>
          <p:nvSpPr>
            <p:cNvPr id="704" name="Shape 704"/>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09" name="Group 709"/>
            <p:cNvGrpSpPr/>
            <p:nvPr/>
          </p:nvGrpSpPr>
          <p:grpSpPr>
            <a:xfrm>
              <a:off x="1312332" y="-1"/>
              <a:ext cx="1342065" cy="1342066"/>
              <a:chOff x="0" y="0"/>
              <a:chExt cx="1342063" cy="1342064"/>
            </a:xfrm>
          </p:grpSpPr>
          <p:pic>
            <p:nvPicPr>
              <p:cNvPr id="705"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06"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07" name="Shape 707"/>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08" name="Shape 708"/>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10" name="Shape 710"/>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15" name="Group 715"/>
            <p:cNvGrpSpPr/>
            <p:nvPr/>
          </p:nvGrpSpPr>
          <p:grpSpPr>
            <a:xfrm>
              <a:off x="2661910" y="-1"/>
              <a:ext cx="1342065" cy="1342066"/>
              <a:chOff x="0" y="0"/>
              <a:chExt cx="1342063" cy="1342064"/>
            </a:xfrm>
          </p:grpSpPr>
          <p:pic>
            <p:nvPicPr>
              <p:cNvPr id="711"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12"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13" name="Shape 713"/>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14" name="Shape 714"/>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16" name="Shape 716"/>
            <p:cNvSpPr txBox="1"/>
            <p:nvPr/>
          </p:nvSpPr>
          <p:spPr>
            <a:xfrm>
              <a:off x="289914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717" name="Table 717"/>
            <p:cNvGraphicFramePr/>
            <p:nvPr/>
          </p:nvGraphicFramePr>
          <p:xfrm>
            <a:off x="206624" y="1768786"/>
            <a:ext cx="1904439"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18" name="Table 718"/>
            <p:cNvGraphicFramePr/>
            <p:nvPr/>
          </p:nvGraphicFramePr>
          <p:xfrm>
            <a:off x="2499433" y="1761239"/>
            <a:ext cx="1363990"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19" name="Table 719"/>
            <p:cNvGraphicFramePr/>
            <p:nvPr/>
          </p:nvGraphicFramePr>
          <p:xfrm>
            <a:off x="463498"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743" name="Group 743"/>
          <p:cNvGrpSpPr/>
          <p:nvPr/>
        </p:nvGrpSpPr>
        <p:grpSpPr>
          <a:xfrm>
            <a:off x="13671962" y="856090"/>
            <a:ext cx="4003976" cy="7077660"/>
            <a:chOff x="0" y="0"/>
            <a:chExt cx="4003975" cy="7077659"/>
          </a:xfrm>
        </p:grpSpPr>
        <p:grpSp>
          <p:nvGrpSpPr>
            <p:cNvPr id="725" name="Group 725"/>
            <p:cNvGrpSpPr/>
            <p:nvPr/>
          </p:nvGrpSpPr>
          <p:grpSpPr>
            <a:xfrm>
              <a:off x="-1" y="-1"/>
              <a:ext cx="1342065" cy="1342066"/>
              <a:chOff x="0" y="0"/>
              <a:chExt cx="1342063" cy="1342064"/>
            </a:xfrm>
          </p:grpSpPr>
          <p:pic>
            <p:nvPicPr>
              <p:cNvPr id="721"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22"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23" name="Shape 723"/>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24" name="Shape 724"/>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26" name="Shape 726"/>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function9()</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functionA()</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functionB()</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functionC()</a:t>
              </a:r>
            </a:p>
          </p:txBody>
        </p:sp>
        <p:sp>
          <p:nvSpPr>
            <p:cNvPr id="727" name="Shape 727"/>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32" name="Group 732"/>
            <p:cNvGrpSpPr/>
            <p:nvPr/>
          </p:nvGrpSpPr>
          <p:grpSpPr>
            <a:xfrm>
              <a:off x="1312332" y="-1"/>
              <a:ext cx="1342065" cy="1342066"/>
              <a:chOff x="0" y="0"/>
              <a:chExt cx="1342063" cy="1342064"/>
            </a:xfrm>
          </p:grpSpPr>
          <p:pic>
            <p:nvPicPr>
              <p:cNvPr id="728"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29"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30" name="Shape 730"/>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31" name="Shape 731"/>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33" name="Shape 733"/>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38" name="Group 738"/>
            <p:cNvGrpSpPr/>
            <p:nvPr/>
          </p:nvGrpSpPr>
          <p:grpSpPr>
            <a:xfrm>
              <a:off x="2661911" y="-1"/>
              <a:ext cx="1342065" cy="1342066"/>
              <a:chOff x="0" y="0"/>
              <a:chExt cx="1342063" cy="1342064"/>
            </a:xfrm>
          </p:grpSpPr>
          <p:pic>
            <p:nvPicPr>
              <p:cNvPr id="734"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35"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36" name="Shape 736"/>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37" name="Shape 737"/>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39" name="Shape 739"/>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740" name="Table 740"/>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41" name="Table 741"/>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42" name="Table 742"/>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766" name="Group 766"/>
          <p:cNvGrpSpPr/>
          <p:nvPr/>
        </p:nvGrpSpPr>
        <p:grpSpPr>
          <a:xfrm>
            <a:off x="19653708" y="856090"/>
            <a:ext cx="4003977" cy="7077660"/>
            <a:chOff x="0" y="0"/>
            <a:chExt cx="4003975" cy="7077659"/>
          </a:xfrm>
        </p:grpSpPr>
        <p:grpSp>
          <p:nvGrpSpPr>
            <p:cNvPr id="748" name="Group 748"/>
            <p:cNvGrpSpPr/>
            <p:nvPr/>
          </p:nvGrpSpPr>
          <p:grpSpPr>
            <a:xfrm>
              <a:off x="-1" y="-1"/>
              <a:ext cx="1342065" cy="1342066"/>
              <a:chOff x="0" y="0"/>
              <a:chExt cx="1342063" cy="1342064"/>
            </a:xfrm>
          </p:grpSpPr>
          <p:pic>
            <p:nvPicPr>
              <p:cNvPr id="744"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45"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46" name="Shape 746"/>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47" name="Shape 747"/>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49" name="Shape 749"/>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functionD()</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functionE()</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functionF()</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functionG()</a:t>
              </a:r>
            </a:p>
          </p:txBody>
        </p:sp>
        <p:sp>
          <p:nvSpPr>
            <p:cNvPr id="750" name="Shape 750"/>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55" name="Group 755"/>
            <p:cNvGrpSpPr/>
            <p:nvPr/>
          </p:nvGrpSpPr>
          <p:grpSpPr>
            <a:xfrm>
              <a:off x="1312332" y="-1"/>
              <a:ext cx="1342065" cy="1342066"/>
              <a:chOff x="0" y="0"/>
              <a:chExt cx="1342063" cy="1342064"/>
            </a:xfrm>
          </p:grpSpPr>
          <p:pic>
            <p:nvPicPr>
              <p:cNvPr id="751"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52"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53" name="Shape 753"/>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54" name="Shape 754"/>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56" name="Shape 756"/>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61" name="Group 761"/>
            <p:cNvGrpSpPr/>
            <p:nvPr/>
          </p:nvGrpSpPr>
          <p:grpSpPr>
            <a:xfrm>
              <a:off x="2661911" y="-1"/>
              <a:ext cx="1342065" cy="1342066"/>
              <a:chOff x="0" y="0"/>
              <a:chExt cx="1342063" cy="1342064"/>
            </a:xfrm>
          </p:grpSpPr>
          <p:pic>
            <p:nvPicPr>
              <p:cNvPr id="757"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58"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59" name="Shape 759"/>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60" name="Shape 760"/>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62" name="Shape 762"/>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763" name="Table 763"/>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64" name="Table 764"/>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765" name="Table 765"/>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sp>
        <p:nvSpPr>
          <p:cNvPr id="767" name="Shape 767"/>
          <p:cNvSpPr/>
          <p:nvPr/>
        </p:nvSpPr>
        <p:spPr>
          <a:xfrm>
            <a:off x="1228580" y="194488"/>
            <a:ext cx="4963756" cy="8163228"/>
          </a:xfrm>
          <a:prstGeom prst="roundRect">
            <a:avLst>
              <a:gd name="adj" fmla="val 15000"/>
            </a:avLst>
          </a:prstGeom>
          <a:ln w="63500">
            <a:solidFill>
              <a:srgbClr val="85888D"/>
            </a:solidFill>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68" name="Shape 768"/>
          <p:cNvSpPr txBox="1"/>
          <p:nvPr/>
        </p:nvSpPr>
        <p:spPr>
          <a:xfrm>
            <a:off x="1278386" y="11900030"/>
            <a:ext cx="4864144" cy="21082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7200">
                <a:latin typeface="Helvetica"/>
                <a:ea typeface="Helvetica"/>
                <a:cs typeface="Helvetica"/>
                <a:sym typeface="Helvetica"/>
              </a:defRPr>
            </a:lvl1pPr>
          </a:lstStyle>
          <a:p>
            <a:pPr/>
            <a:r>
              <a:t>Base R</a:t>
            </a:r>
          </a:p>
        </p:txBody>
      </p:sp>
      <p:sp>
        <p:nvSpPr>
          <p:cNvPr id="769" name="Shape 769"/>
          <p:cNvSpPr/>
          <p:nvPr/>
        </p:nvSpPr>
        <p:spPr>
          <a:xfrm rot="5400000">
            <a:off x="1898467" y="9638577"/>
            <a:ext cx="3623983" cy="986763"/>
          </a:xfrm>
          <a:prstGeom prst="rightArrow">
            <a:avLst>
              <a:gd name="adj1" fmla="val 48242"/>
              <a:gd name="adj2" fmla="val 69979"/>
            </a:avLst>
          </a:prstGeom>
          <a:solidFill>
            <a:srgbClr val="797979"/>
          </a:solidFill>
          <a:ln w="25400">
            <a:miter lim="400000"/>
          </a:ln>
        </p:spPr>
        <p:txBody>
          <a:bodyPr lIns="71437" tIns="71437" rIns="71437" bIns="71437" anchor="ctr"/>
          <a:lstStyle/>
          <a:p>
            <a:pPr>
              <a:defRPr sz="56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300"/>
                                  </p:stCondLst>
                                  <p:iterate type="el" backwards="0">
                                    <p:tmAbs val="0"/>
                                  </p:iterate>
                                  <p:childTnLst>
                                    <p:set>
                                      <p:cBhvr>
                                        <p:cTn id="9" fill="hold"/>
                                        <p:tgtEl>
                                          <p:spTgt spid="743"/>
                                        </p:tgtEl>
                                        <p:attrNameLst>
                                          <p:attrName>style.visibility</p:attrName>
                                        </p:attrNameLst>
                                      </p:cBhvr>
                                      <p:to>
                                        <p:strVal val="visible"/>
                                      </p:to>
                                    </p:set>
                                  </p:childTnLst>
                                </p:cTn>
                              </p:par>
                            </p:childTnLst>
                          </p:cTn>
                        </p:par>
                        <p:par>
                          <p:cTn id="10" fill="hold">
                            <p:stCondLst>
                              <p:cond delay="300"/>
                            </p:stCondLst>
                            <p:childTnLst>
                              <p:par>
                                <p:cTn id="11" presetClass="entr" nodeType="afterEffect" presetSubtype="0" presetID="1" grpId="3" fill="hold">
                                  <p:stCondLst>
                                    <p:cond delay="300"/>
                                  </p:stCondLst>
                                  <p:iterate type="el" backwards="0">
                                    <p:tmAbs val="0"/>
                                  </p:iterate>
                                  <p:childTnLst>
                                    <p:set>
                                      <p:cBhvr>
                                        <p:cTn id="12" fill="hold"/>
                                        <p:tgtEl>
                                          <p:spTgt spid="7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3" grpId="2"/>
      <p:bldP build="whole" bldLvl="1" animBg="1" rev="0" advAuto="0" spid="766" grpId="3"/>
      <p:bldP build="whole" bldLvl="1" animBg="1" rev="0" advAuto="0" spid="720"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Shape 773"/>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07" name="Group 907"/>
          <p:cNvGrpSpPr/>
          <p:nvPr/>
        </p:nvGrpSpPr>
        <p:grpSpPr>
          <a:xfrm>
            <a:off x="246427" y="-472510"/>
            <a:ext cx="23891146" cy="14867164"/>
            <a:chOff x="0" y="0"/>
            <a:chExt cx="23891145" cy="14867162"/>
          </a:xfrm>
        </p:grpSpPr>
        <p:grpSp>
          <p:nvGrpSpPr>
            <p:cNvPr id="783" name="Group 783"/>
            <p:cNvGrpSpPr/>
            <p:nvPr/>
          </p:nvGrpSpPr>
          <p:grpSpPr>
            <a:xfrm>
              <a:off x="8263465" y="10537661"/>
              <a:ext cx="2364623" cy="1828219"/>
              <a:chOff x="0" y="0"/>
              <a:chExt cx="2364622" cy="1828217"/>
            </a:xfrm>
          </p:grpSpPr>
          <p:sp>
            <p:nvSpPr>
              <p:cNvPr id="774" name="Shape 774"/>
              <p:cNvSpPr/>
              <p:nvPr/>
            </p:nvSpPr>
            <p:spPr>
              <a:xfrm>
                <a:off x="385559" y="7479"/>
                <a:ext cx="1979064" cy="1504089"/>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5" name="Shape 775"/>
              <p:cNvSpPr/>
              <p:nvPr/>
            </p:nvSpPr>
            <p:spPr>
              <a:xfrm>
                <a:off x="365769" y="324129"/>
                <a:ext cx="1979064" cy="118743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6" name="Shape 776"/>
              <p:cNvSpPr/>
              <p:nvPr/>
            </p:nvSpPr>
            <p:spPr>
              <a:xfrm rot="19050000">
                <a:off x="99536" y="108821"/>
                <a:ext cx="514558" cy="494767"/>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7" name="Shape 777"/>
              <p:cNvSpPr/>
              <p:nvPr/>
            </p:nvSpPr>
            <p:spPr>
              <a:xfrm flipH="1" rot="10800000">
                <a:off x="1968810" y="1511567"/>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8" name="Shape 778"/>
              <p:cNvSpPr/>
              <p:nvPr/>
            </p:nvSpPr>
            <p:spPr>
              <a:xfrm>
                <a:off x="9537" y="324129"/>
                <a:ext cx="1979064" cy="150408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79" name="Shape 779"/>
              <p:cNvSpPr/>
              <p:nvPr/>
            </p:nvSpPr>
            <p:spPr>
              <a:xfrm flipH="1" rot="16200000">
                <a:off x="959488" y="739733"/>
                <a:ext cx="1405135"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80" name="Shape 780"/>
              <p:cNvSpPr/>
              <p:nvPr/>
            </p:nvSpPr>
            <p:spPr>
              <a:xfrm rot="5400000">
                <a:off x="-366485" y="739733"/>
                <a:ext cx="1405136"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81" name="Shape 781"/>
              <p:cNvSpPr/>
              <p:nvPr/>
            </p:nvSpPr>
            <p:spPr>
              <a:xfrm flipH="1" rot="10800000">
                <a:off x="9537" y="324129"/>
                <a:ext cx="1979064" cy="118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82" name="Shape 782"/>
              <p:cNvSpPr/>
              <p:nvPr/>
            </p:nvSpPr>
            <p:spPr>
              <a:xfrm flipH="1">
                <a:off x="1968810" y="47060"/>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806" name="Group 806"/>
            <p:cNvGrpSpPr/>
            <p:nvPr/>
          </p:nvGrpSpPr>
          <p:grpSpPr>
            <a:xfrm>
              <a:off x="1462043" y="1328599"/>
              <a:ext cx="4003976" cy="7077661"/>
              <a:chOff x="0" y="0"/>
              <a:chExt cx="4003974" cy="7077659"/>
            </a:xfrm>
          </p:grpSpPr>
          <p:grpSp>
            <p:nvGrpSpPr>
              <p:cNvPr id="788" name="Group 788"/>
              <p:cNvGrpSpPr/>
              <p:nvPr/>
            </p:nvGrpSpPr>
            <p:grpSpPr>
              <a:xfrm>
                <a:off x="-1" y="-1"/>
                <a:ext cx="1342065" cy="1342066"/>
                <a:chOff x="0" y="0"/>
                <a:chExt cx="1342063" cy="1342064"/>
              </a:xfrm>
            </p:grpSpPr>
            <p:pic>
              <p:nvPicPr>
                <p:cNvPr id="784"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85"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86" name="Shape 786"/>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87" name="Shape 787"/>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89" name="Shape 789"/>
              <p:cNvSpPr txBox="1"/>
              <p:nvPr/>
            </p:nvSpPr>
            <p:spPr>
              <a:xfrm>
                <a:off x="4546" y="4128993"/>
                <a:ext cx="3957637"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function1()</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function2()</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function3()</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function4()</a:t>
                </a:r>
              </a:p>
            </p:txBody>
          </p:sp>
          <p:sp>
            <p:nvSpPr>
              <p:cNvPr id="790" name="Shape 790"/>
              <p:cNvSpPr txBox="1"/>
              <p:nvPr/>
            </p:nvSpPr>
            <p:spPr>
              <a:xfrm>
                <a:off x="23723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795" name="Group 795"/>
              <p:cNvGrpSpPr/>
              <p:nvPr/>
            </p:nvGrpSpPr>
            <p:grpSpPr>
              <a:xfrm>
                <a:off x="1312332" y="-1"/>
                <a:ext cx="1342065" cy="1342066"/>
                <a:chOff x="0" y="0"/>
                <a:chExt cx="1342063" cy="1342064"/>
              </a:xfrm>
            </p:grpSpPr>
            <p:pic>
              <p:nvPicPr>
                <p:cNvPr id="791"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92"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93" name="Shape 793"/>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794" name="Shape 794"/>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796" name="Shape 796"/>
              <p:cNvSpPr txBox="1"/>
              <p:nvPr/>
            </p:nvSpPr>
            <p:spPr>
              <a:xfrm>
                <a:off x="1549564"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01" name="Group 801"/>
              <p:cNvGrpSpPr/>
              <p:nvPr/>
            </p:nvGrpSpPr>
            <p:grpSpPr>
              <a:xfrm>
                <a:off x="2661910" y="-1"/>
                <a:ext cx="1342065" cy="1342066"/>
                <a:chOff x="0" y="0"/>
                <a:chExt cx="1342063" cy="1342064"/>
              </a:xfrm>
            </p:grpSpPr>
            <p:pic>
              <p:nvPicPr>
                <p:cNvPr id="797"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798"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799" name="Shape 799"/>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00" name="Shape 800"/>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02" name="Shape 802"/>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803" name="Table 803"/>
              <p:cNvGraphicFramePr/>
              <p:nvPr/>
            </p:nvGraphicFramePr>
            <p:xfrm>
              <a:off x="206624" y="1768786"/>
              <a:ext cx="1904439" cy="965087"/>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04" name="Table 804"/>
              <p:cNvGraphicFramePr/>
              <p:nvPr/>
            </p:nvGraphicFramePr>
            <p:xfrm>
              <a:off x="2499433" y="1761239"/>
              <a:ext cx="1351123" cy="2226134"/>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05" name="Table 805"/>
              <p:cNvGraphicFramePr/>
              <p:nvPr/>
            </p:nvGraphicFramePr>
            <p:xfrm>
              <a:off x="463499" y="3156766"/>
              <a:ext cx="1376858"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4719"/>
                    <a:gridCol w="454719"/>
                    <a:gridCol w="45471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829" name="Group 829"/>
            <p:cNvGrpSpPr/>
            <p:nvPr/>
          </p:nvGrpSpPr>
          <p:grpSpPr>
            <a:xfrm>
              <a:off x="7443789" y="1328599"/>
              <a:ext cx="4003975" cy="7077661"/>
              <a:chOff x="0" y="0"/>
              <a:chExt cx="4003974" cy="7077659"/>
            </a:xfrm>
          </p:grpSpPr>
          <p:grpSp>
            <p:nvGrpSpPr>
              <p:cNvPr id="811" name="Group 811"/>
              <p:cNvGrpSpPr/>
              <p:nvPr/>
            </p:nvGrpSpPr>
            <p:grpSpPr>
              <a:xfrm>
                <a:off x="-1" y="-1"/>
                <a:ext cx="1342065" cy="1342066"/>
                <a:chOff x="0" y="0"/>
                <a:chExt cx="1342063" cy="1342064"/>
              </a:xfrm>
            </p:grpSpPr>
            <p:pic>
              <p:nvPicPr>
                <p:cNvPr id="807"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08"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09" name="Shape 809"/>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10" name="Shape 810"/>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12" name="Shape 812"/>
              <p:cNvSpPr txBox="1"/>
              <p:nvPr/>
            </p:nvSpPr>
            <p:spPr>
              <a:xfrm>
                <a:off x="4546"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function5()</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function6()</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function7()</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function8()</a:t>
                </a:r>
              </a:p>
            </p:txBody>
          </p:sp>
          <p:sp>
            <p:nvSpPr>
              <p:cNvPr id="813" name="Shape 813"/>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18" name="Group 818"/>
              <p:cNvGrpSpPr/>
              <p:nvPr/>
            </p:nvGrpSpPr>
            <p:grpSpPr>
              <a:xfrm>
                <a:off x="1312332" y="-1"/>
                <a:ext cx="1342065" cy="1342066"/>
                <a:chOff x="0" y="0"/>
                <a:chExt cx="1342063" cy="1342064"/>
              </a:xfrm>
            </p:grpSpPr>
            <p:pic>
              <p:nvPicPr>
                <p:cNvPr id="814"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15"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16" name="Shape 816"/>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17" name="Shape 817"/>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19" name="Shape 819"/>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24" name="Group 824"/>
              <p:cNvGrpSpPr/>
              <p:nvPr/>
            </p:nvGrpSpPr>
            <p:grpSpPr>
              <a:xfrm>
                <a:off x="2661910" y="-1"/>
                <a:ext cx="1342065" cy="1342066"/>
                <a:chOff x="0" y="0"/>
                <a:chExt cx="1342063" cy="1342064"/>
              </a:xfrm>
            </p:grpSpPr>
            <p:pic>
              <p:nvPicPr>
                <p:cNvPr id="820"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21"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22" name="Shape 822"/>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23" name="Shape 823"/>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25" name="Shape 825"/>
              <p:cNvSpPr txBox="1"/>
              <p:nvPr/>
            </p:nvSpPr>
            <p:spPr>
              <a:xfrm>
                <a:off x="289914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826" name="Table 826"/>
              <p:cNvGraphicFramePr/>
              <p:nvPr/>
            </p:nvGraphicFramePr>
            <p:xfrm>
              <a:off x="206624" y="1768786"/>
              <a:ext cx="1904439"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27" name="Table 827"/>
              <p:cNvGraphicFramePr/>
              <p:nvPr/>
            </p:nvGraphicFramePr>
            <p:xfrm>
              <a:off x="2499433" y="1761239"/>
              <a:ext cx="1363990"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28" name="Table 828"/>
              <p:cNvGraphicFramePr/>
              <p:nvPr/>
            </p:nvGraphicFramePr>
            <p:xfrm>
              <a:off x="463498"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852" name="Group 852"/>
            <p:cNvGrpSpPr/>
            <p:nvPr/>
          </p:nvGrpSpPr>
          <p:grpSpPr>
            <a:xfrm>
              <a:off x="13425533" y="1328599"/>
              <a:ext cx="4003977" cy="7077661"/>
              <a:chOff x="0" y="0"/>
              <a:chExt cx="4003975" cy="7077659"/>
            </a:xfrm>
          </p:grpSpPr>
          <p:grpSp>
            <p:nvGrpSpPr>
              <p:cNvPr id="834" name="Group 834"/>
              <p:cNvGrpSpPr/>
              <p:nvPr/>
            </p:nvGrpSpPr>
            <p:grpSpPr>
              <a:xfrm>
                <a:off x="-1" y="-1"/>
                <a:ext cx="1342065" cy="1342066"/>
                <a:chOff x="0" y="0"/>
                <a:chExt cx="1342063" cy="1342064"/>
              </a:xfrm>
            </p:grpSpPr>
            <p:pic>
              <p:nvPicPr>
                <p:cNvPr id="830"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31"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32" name="Shape 832"/>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33" name="Shape 833"/>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35" name="Shape 835"/>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function9()</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functionA()</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functionB()</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functionC()</a:t>
                </a:r>
              </a:p>
            </p:txBody>
          </p:sp>
          <p:sp>
            <p:nvSpPr>
              <p:cNvPr id="836" name="Shape 836"/>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41" name="Group 841"/>
              <p:cNvGrpSpPr/>
              <p:nvPr/>
            </p:nvGrpSpPr>
            <p:grpSpPr>
              <a:xfrm>
                <a:off x="1312332" y="-1"/>
                <a:ext cx="1342065" cy="1342066"/>
                <a:chOff x="0" y="0"/>
                <a:chExt cx="1342063" cy="1342064"/>
              </a:xfrm>
            </p:grpSpPr>
            <p:pic>
              <p:nvPicPr>
                <p:cNvPr id="837"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38"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39" name="Shape 839"/>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40" name="Shape 840"/>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42" name="Shape 842"/>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47" name="Group 847"/>
              <p:cNvGrpSpPr/>
              <p:nvPr/>
            </p:nvGrpSpPr>
            <p:grpSpPr>
              <a:xfrm>
                <a:off x="2661911" y="-1"/>
                <a:ext cx="1342065" cy="1342066"/>
                <a:chOff x="0" y="0"/>
                <a:chExt cx="1342063" cy="1342064"/>
              </a:xfrm>
            </p:grpSpPr>
            <p:pic>
              <p:nvPicPr>
                <p:cNvPr id="843"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44"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45" name="Shape 845"/>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46" name="Shape 846"/>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48" name="Shape 848"/>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849" name="Table 849"/>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50" name="Table 850"/>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51" name="Table 851"/>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875" name="Group 875"/>
            <p:cNvGrpSpPr/>
            <p:nvPr/>
          </p:nvGrpSpPr>
          <p:grpSpPr>
            <a:xfrm>
              <a:off x="19407280" y="1328599"/>
              <a:ext cx="4003976" cy="7077661"/>
              <a:chOff x="0" y="0"/>
              <a:chExt cx="4003975" cy="7077659"/>
            </a:xfrm>
          </p:grpSpPr>
          <p:grpSp>
            <p:nvGrpSpPr>
              <p:cNvPr id="857" name="Group 857"/>
              <p:cNvGrpSpPr/>
              <p:nvPr/>
            </p:nvGrpSpPr>
            <p:grpSpPr>
              <a:xfrm>
                <a:off x="-1" y="-1"/>
                <a:ext cx="1342065" cy="1342066"/>
                <a:chOff x="0" y="0"/>
                <a:chExt cx="1342063" cy="1342064"/>
              </a:xfrm>
            </p:grpSpPr>
            <p:pic>
              <p:nvPicPr>
                <p:cNvPr id="853"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54"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55" name="Shape 855"/>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56" name="Shape 856"/>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58" name="Shape 858"/>
              <p:cNvSpPr txBox="1"/>
              <p:nvPr/>
            </p:nvSpPr>
            <p:spPr>
              <a:xfrm>
                <a:off x="4547" y="4128993"/>
                <a:ext cx="3957636" cy="2948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t">
                <a:normAutofit fontScale="100000" lnSpcReduction="0"/>
              </a:bodyPr>
              <a:lstStyle/>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functionD()</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functionE()</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functionF()</a:t>
                </a:r>
                <a:endParaRPr>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a:latin typeface="Monaco"/>
                    <a:ea typeface="Monaco"/>
                    <a:cs typeface="Monaco"/>
                    <a:sym typeface="Monaco"/>
                  </a:rPr>
                  <a:t>functionG()</a:t>
                </a:r>
              </a:p>
            </p:txBody>
          </p:sp>
          <p:sp>
            <p:nvSpPr>
              <p:cNvPr id="859" name="Shape 859"/>
              <p:cNvSpPr txBox="1"/>
              <p:nvPr/>
            </p:nvSpPr>
            <p:spPr>
              <a:xfrm>
                <a:off x="237231"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64" name="Group 864"/>
              <p:cNvGrpSpPr/>
              <p:nvPr/>
            </p:nvGrpSpPr>
            <p:grpSpPr>
              <a:xfrm>
                <a:off x="1312332" y="-1"/>
                <a:ext cx="1342065" cy="1342066"/>
                <a:chOff x="0" y="0"/>
                <a:chExt cx="1342063" cy="1342064"/>
              </a:xfrm>
            </p:grpSpPr>
            <p:pic>
              <p:nvPicPr>
                <p:cNvPr id="860"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61"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62" name="Shape 862"/>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63" name="Shape 863"/>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65" name="Shape 865"/>
              <p:cNvSpPr txBox="1"/>
              <p:nvPr/>
            </p:nvSpPr>
            <p:spPr>
              <a:xfrm>
                <a:off x="1549563"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pSp>
            <p:nvGrpSpPr>
              <p:cNvPr id="870" name="Group 870"/>
              <p:cNvGrpSpPr/>
              <p:nvPr/>
            </p:nvGrpSpPr>
            <p:grpSpPr>
              <a:xfrm>
                <a:off x="2661911" y="-1"/>
                <a:ext cx="1342065" cy="1342066"/>
                <a:chOff x="0" y="0"/>
                <a:chExt cx="1342063" cy="1342064"/>
              </a:xfrm>
            </p:grpSpPr>
            <p:pic>
              <p:nvPicPr>
                <p:cNvPr id="866" name="RSource.png"/>
                <p:cNvPicPr>
                  <a:picLocks noChangeAspect="1"/>
                </p:cNvPicPr>
                <p:nvPr/>
              </p:nvPicPr>
              <p:blipFill>
                <a:blip r:embed="rId3">
                  <a:extLst/>
                </a:blip>
                <a:stretch>
                  <a:fillRect/>
                </a:stretch>
              </p:blipFill>
              <p:spPr>
                <a:xfrm>
                  <a:off x="0" y="8036"/>
                  <a:ext cx="1334028" cy="1334029"/>
                </a:xfrm>
                <a:prstGeom prst="rect">
                  <a:avLst/>
                </a:prstGeom>
                <a:ln w="12700" cap="flat">
                  <a:noFill/>
                  <a:miter lim="400000"/>
                </a:ln>
                <a:effectLst>
                  <a:outerShdw sx="100000" sy="100000" kx="0" ky="0" algn="b" rotWithShape="0" blurRad="38100" dist="38100" dir="5400000">
                    <a:srgbClr val="000000">
                      <a:alpha val="40000"/>
                    </a:srgbClr>
                  </a:outerShdw>
                </a:effectLst>
              </p:spPr>
            </p:pic>
            <p:pic>
              <p:nvPicPr>
                <p:cNvPr id="867" name="RSource.png"/>
                <p:cNvPicPr>
                  <a:picLocks noChangeAspect="1"/>
                </p:cNvPicPr>
                <p:nvPr/>
              </p:nvPicPr>
              <p:blipFill>
                <a:blip r:embed="rId3">
                  <a:extLst/>
                </a:blip>
                <a:srcRect l="63701" t="0" r="0" b="70938"/>
                <a:stretch>
                  <a:fillRect/>
                </a:stretch>
              </p:blipFill>
              <p:spPr>
                <a:xfrm>
                  <a:off x="857832" y="0"/>
                  <a:ext cx="484232" cy="387694"/>
                </a:xfrm>
                <a:prstGeom prst="rect">
                  <a:avLst/>
                </a:prstGeom>
                <a:ln w="12700" cap="flat">
                  <a:noFill/>
                  <a:miter lim="400000"/>
                </a:ln>
                <a:effectLst/>
              </p:spPr>
            </p:pic>
            <p:sp>
              <p:nvSpPr>
                <p:cNvPr id="868" name="Shape 868"/>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69" name="Shape 869"/>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71" name="Shape 871"/>
              <p:cNvSpPr txBox="1"/>
              <p:nvPr/>
            </p:nvSpPr>
            <p:spPr>
              <a:xfrm>
                <a:off x="2899142" y="365014"/>
                <a:ext cx="904847" cy="6120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pPr/>
                <a:r>
                  <a:t>help</a:t>
                </a:r>
              </a:p>
            </p:txBody>
          </p:sp>
          <p:graphicFrame>
            <p:nvGraphicFramePr>
              <p:cNvPr id="872" name="Table 872"/>
              <p:cNvGraphicFramePr/>
              <p:nvPr/>
            </p:nvGraphicFramePr>
            <p:xfrm>
              <a:off x="206625" y="1768786"/>
              <a:ext cx="1904438" cy="965088"/>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72934"/>
                    <a:gridCol w="472934"/>
                    <a:gridCol w="472934"/>
                    <a:gridCol w="472934"/>
                  </a:tblGrid>
                  <a:tr h="190477">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0477">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1007</a:t>
                          </a:r>
                        </a:p>
                      </a:txBody>
                      <a:tcPr marL="50800" marR="50800" marT="50800" marB="50800" anchor="ctr" anchorCtr="0" horzOverflow="overflow">
                        <a:solidFill>
                          <a:srgbClr val="78AAD6"/>
                        </a:solidFill>
                      </a:tcPr>
                    </a:tc>
                  </a:tr>
                  <a:tr h="190477">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c>
                      <a:txBody>
                        <a:bodyPr/>
                        <a:lstStyle/>
                        <a:p>
                          <a:pPr defTabSz="914400">
                            <a:defRPr sz="1800"/>
                          </a:pPr>
                          <a:r>
                            <a:rPr sz="3600">
                              <a:latin typeface="Helvetica"/>
                              <a:ea typeface="Helvetica"/>
                              <a:cs typeface="Helvetica"/>
                              <a:sym typeface="Helvetica"/>
                            </a:rPr>
                            <a:t>1009</a:t>
                          </a: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0477">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73" name="Table 873"/>
              <p:cNvGraphicFramePr/>
              <p:nvPr/>
            </p:nvGraphicFramePr>
            <p:xfrm>
              <a:off x="2499433" y="1761239"/>
              <a:ext cx="1351122" cy="2226135"/>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46140"/>
                    <a:gridCol w="446140"/>
                    <a:gridCol w="446140"/>
                  </a:tblGrid>
                  <a:tr h="201221">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201221">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aphicFrame>
            <p:nvGraphicFramePr>
              <p:cNvPr id="874" name="Table 874"/>
              <p:cNvGraphicFramePr/>
              <p:nvPr/>
            </p:nvGraphicFramePr>
            <p:xfrm>
              <a:off x="463499" y="3156766"/>
              <a:ext cx="1363990" cy="797806"/>
            </p:xfrm>
            <a:graphic xmlns:a="http://schemas.openxmlformats.org/drawingml/2006/main">
              <a:graphicData uri="http://schemas.openxmlformats.org/drawingml/2006/table">
                <a:tbl>
                  <a:tblPr firstCol="0" firstRow="1" lastCol="0" lastRow="0" bandCol="0" bandRow="0" rtl="0">
                    <a:tableStyleId>{33BA23B1-9221-436E-865A-0063620EA4FD}</a:tableStyleId>
                  </a:tblPr>
                  <a:tblGrid>
                    <a:gridCol w="450429"/>
                    <a:gridCol w="450429"/>
                    <a:gridCol w="450429"/>
                  </a:tblGrid>
                  <a:tr h="196276">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c>
                      <a:txBody>
                        <a:bodyPr/>
                        <a:lstStyle/>
                        <a:p>
                          <a:pPr defTabSz="914400">
                            <a:defRPr b="0" sz="1800">
                              <a:solidFill>
                                <a:srgbClr val="000000"/>
                              </a:solidFill>
                            </a:defRPr>
                          </a:pPr>
                          <a:r>
                            <a:rPr b="1" sz="3600">
                              <a:solidFill>
                                <a:srgbClr val="FFFFFF"/>
                              </a:solidFill>
                              <a:sym typeface="Helvetica"/>
                            </a:rPr>
                            <a:t>pressure</a:t>
                          </a:r>
                        </a:p>
                      </a:txBody>
                      <a:tcPr marL="50800" marR="50800" marT="50800" marB="50800" anchor="ctr" anchorCtr="0" horzOverflow="overflow">
                        <a:solidFill>
                          <a:schemeClr val="accent1"/>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r h="196276">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c>
                      <a:txBody>
                        <a:bodyPr/>
                        <a:lstStyle/>
                        <a:p>
                          <a:pPr defTabSz="914400">
                            <a:defRPr sz="3600">
                              <a:latin typeface="Helvetica"/>
                              <a:ea typeface="Helvetica"/>
                              <a:cs typeface="Helvetica"/>
                              <a:sym typeface="Helvetica"/>
                            </a:defRPr>
                          </a:pPr>
                        </a:p>
                      </a:txBody>
                      <a:tcPr marL="50800" marR="50800" marT="50800" marB="50800" anchor="ctr" anchorCtr="0" horzOverflow="overflow">
                        <a:solidFill>
                          <a:srgbClr val="78AAD6"/>
                        </a:solidFill>
                      </a:tcPr>
                    </a:tc>
                  </a:tr>
                </a:tbl>
              </a:graphicData>
            </a:graphic>
          </p:graphicFrame>
        </p:grpSp>
        <p:grpSp>
          <p:nvGrpSpPr>
            <p:cNvPr id="885" name="Group 885"/>
            <p:cNvGrpSpPr/>
            <p:nvPr/>
          </p:nvGrpSpPr>
          <p:grpSpPr>
            <a:xfrm>
              <a:off x="14245209" y="10537661"/>
              <a:ext cx="2364624" cy="1828219"/>
              <a:chOff x="0" y="0"/>
              <a:chExt cx="2364622" cy="1828217"/>
            </a:xfrm>
          </p:grpSpPr>
          <p:sp>
            <p:nvSpPr>
              <p:cNvPr id="876" name="Shape 876"/>
              <p:cNvSpPr/>
              <p:nvPr/>
            </p:nvSpPr>
            <p:spPr>
              <a:xfrm>
                <a:off x="385559" y="7479"/>
                <a:ext cx="1979064" cy="1504089"/>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7" name="Shape 877"/>
              <p:cNvSpPr/>
              <p:nvPr/>
            </p:nvSpPr>
            <p:spPr>
              <a:xfrm>
                <a:off x="365769" y="324129"/>
                <a:ext cx="1979064" cy="118743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8" name="Shape 878"/>
              <p:cNvSpPr/>
              <p:nvPr/>
            </p:nvSpPr>
            <p:spPr>
              <a:xfrm rot="19050000">
                <a:off x="99536" y="108821"/>
                <a:ext cx="514558" cy="494767"/>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79" name="Shape 879"/>
              <p:cNvSpPr/>
              <p:nvPr/>
            </p:nvSpPr>
            <p:spPr>
              <a:xfrm flipH="1" rot="10800000">
                <a:off x="1968810" y="1511567"/>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0" name="Shape 880"/>
              <p:cNvSpPr/>
              <p:nvPr/>
            </p:nvSpPr>
            <p:spPr>
              <a:xfrm>
                <a:off x="9537" y="324129"/>
                <a:ext cx="1979064" cy="150408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1" name="Shape 881"/>
              <p:cNvSpPr/>
              <p:nvPr/>
            </p:nvSpPr>
            <p:spPr>
              <a:xfrm flipH="1" rot="16200000">
                <a:off x="959488" y="739733"/>
                <a:ext cx="1405135"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2" name="Shape 882"/>
              <p:cNvSpPr/>
              <p:nvPr/>
            </p:nvSpPr>
            <p:spPr>
              <a:xfrm rot="5400000">
                <a:off x="-366485" y="739733"/>
                <a:ext cx="1405136"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3" name="Shape 883"/>
              <p:cNvSpPr/>
              <p:nvPr/>
            </p:nvSpPr>
            <p:spPr>
              <a:xfrm flipH="1" rot="10800000">
                <a:off x="9537" y="324129"/>
                <a:ext cx="1979064" cy="118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4" name="Shape 884"/>
              <p:cNvSpPr/>
              <p:nvPr/>
            </p:nvSpPr>
            <p:spPr>
              <a:xfrm flipH="1">
                <a:off x="1968810" y="47060"/>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895" name="Group 895"/>
            <p:cNvGrpSpPr/>
            <p:nvPr/>
          </p:nvGrpSpPr>
          <p:grpSpPr>
            <a:xfrm>
              <a:off x="20226954" y="10537661"/>
              <a:ext cx="2364624" cy="1828219"/>
              <a:chOff x="0" y="0"/>
              <a:chExt cx="2364622" cy="1828217"/>
            </a:xfrm>
          </p:grpSpPr>
          <p:sp>
            <p:nvSpPr>
              <p:cNvPr id="886" name="Shape 886"/>
              <p:cNvSpPr/>
              <p:nvPr/>
            </p:nvSpPr>
            <p:spPr>
              <a:xfrm>
                <a:off x="385559" y="7479"/>
                <a:ext cx="1979064" cy="1504089"/>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7" name="Shape 887"/>
              <p:cNvSpPr/>
              <p:nvPr/>
            </p:nvSpPr>
            <p:spPr>
              <a:xfrm>
                <a:off x="365769" y="324129"/>
                <a:ext cx="1979064" cy="118743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8" name="Shape 888"/>
              <p:cNvSpPr/>
              <p:nvPr/>
            </p:nvSpPr>
            <p:spPr>
              <a:xfrm rot="19050000">
                <a:off x="99536" y="108821"/>
                <a:ext cx="514558" cy="494767"/>
              </a:xfrm>
              <a:prstGeom prst="rect">
                <a:avLst/>
              </a:prstGeom>
              <a:solidFill>
                <a:srgbClr val="E0C2A6"/>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89" name="Shape 889"/>
              <p:cNvSpPr/>
              <p:nvPr/>
            </p:nvSpPr>
            <p:spPr>
              <a:xfrm flipH="1" rot="10800000">
                <a:off x="1968810" y="1511567"/>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0" name="Shape 890"/>
              <p:cNvSpPr/>
              <p:nvPr/>
            </p:nvSpPr>
            <p:spPr>
              <a:xfrm>
                <a:off x="9537" y="324129"/>
                <a:ext cx="1979064" cy="1504089"/>
              </a:xfrm>
              <a:prstGeom prst="rect">
                <a:avLst/>
              </a:pr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1" name="Shape 891"/>
              <p:cNvSpPr/>
              <p:nvPr/>
            </p:nvSpPr>
            <p:spPr>
              <a:xfrm flipH="1" rot="16200000">
                <a:off x="959488" y="739733"/>
                <a:ext cx="1405135"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2" name="Shape 892"/>
              <p:cNvSpPr/>
              <p:nvPr/>
            </p:nvSpPr>
            <p:spPr>
              <a:xfrm rot="5400000">
                <a:off x="-366485" y="739733"/>
                <a:ext cx="1405136" cy="653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3" name="Shape 893"/>
              <p:cNvSpPr/>
              <p:nvPr/>
            </p:nvSpPr>
            <p:spPr>
              <a:xfrm flipH="1" rot="10800000">
                <a:off x="9537" y="324129"/>
                <a:ext cx="1979064" cy="11874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4" name="Shape 894"/>
              <p:cNvSpPr/>
              <p:nvPr/>
            </p:nvSpPr>
            <p:spPr>
              <a:xfrm flipH="1">
                <a:off x="1968810" y="47060"/>
                <a:ext cx="376023" cy="31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896" name="Shape 896"/>
            <p:cNvSpPr/>
            <p:nvPr/>
          </p:nvSpPr>
          <p:spPr>
            <a:xfrm>
              <a:off x="982153" y="666997"/>
              <a:ext cx="4963756"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7" name="Shape 897"/>
            <p:cNvSpPr/>
            <p:nvPr/>
          </p:nvSpPr>
          <p:spPr>
            <a:xfrm>
              <a:off x="6963898" y="666997"/>
              <a:ext cx="4963755"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8" name="Shape 898"/>
            <p:cNvSpPr/>
            <p:nvPr/>
          </p:nvSpPr>
          <p:spPr>
            <a:xfrm>
              <a:off x="12945644" y="666997"/>
              <a:ext cx="4963756"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899" name="Shape 899"/>
            <p:cNvSpPr/>
            <p:nvPr/>
          </p:nvSpPr>
          <p:spPr>
            <a:xfrm>
              <a:off x="18927390" y="666997"/>
              <a:ext cx="4963756" cy="8163229"/>
            </a:xfrm>
            <a:prstGeom prst="roundRect">
              <a:avLst>
                <a:gd name="adj" fmla="val 15000"/>
              </a:avLst>
            </a:prstGeom>
            <a:noFill/>
            <a:ln w="63500" cap="flat">
              <a:solidFill>
                <a:srgbClr val="85888D"/>
              </a:solidFill>
              <a:prstDash val="solid"/>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00" name="Shape 900"/>
            <p:cNvSpPr txBox="1"/>
            <p:nvPr/>
          </p:nvSpPr>
          <p:spPr>
            <a:xfrm>
              <a:off x="1031959" y="12372540"/>
              <a:ext cx="4864143" cy="2108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7200">
                  <a:latin typeface="Helvetica"/>
                  <a:ea typeface="Helvetica"/>
                  <a:cs typeface="Helvetica"/>
                  <a:sym typeface="Helvetica"/>
                </a:defRPr>
              </a:lvl1pPr>
            </a:lstStyle>
            <a:p>
              <a:pPr/>
              <a:r>
                <a:t>Base R</a:t>
              </a:r>
            </a:p>
          </p:txBody>
        </p:sp>
        <p:sp>
          <p:nvSpPr>
            <p:cNvPr id="901" name="Shape 901"/>
            <p:cNvSpPr txBox="1"/>
            <p:nvPr/>
          </p:nvSpPr>
          <p:spPr>
            <a:xfrm>
              <a:off x="12588006" y="12372540"/>
              <a:ext cx="5679030" cy="2108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defRPr sz="7200">
                  <a:latin typeface="Helvetica"/>
                  <a:ea typeface="Helvetica"/>
                  <a:cs typeface="Helvetica"/>
                  <a:sym typeface="Helvetica"/>
                </a:defRPr>
              </a:lvl1pPr>
            </a:lstStyle>
            <a:p>
              <a:pPr/>
              <a:r>
                <a:t>R Packages</a:t>
              </a:r>
            </a:p>
          </p:txBody>
        </p:sp>
        <p:sp>
          <p:nvSpPr>
            <p:cNvPr id="902" name="Shape 902"/>
            <p:cNvSpPr/>
            <p:nvPr/>
          </p:nvSpPr>
          <p:spPr>
            <a:xfrm rot="5400000">
              <a:off x="1652039" y="10111086"/>
              <a:ext cx="3623983"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03" name="Shape 903"/>
            <p:cNvSpPr/>
            <p:nvPr/>
          </p:nvSpPr>
          <p:spPr>
            <a:xfrm rot="5400000">
              <a:off x="8701195" y="9100259"/>
              <a:ext cx="1489164"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04" name="Shape 904"/>
            <p:cNvSpPr/>
            <p:nvPr/>
          </p:nvSpPr>
          <p:spPr>
            <a:xfrm rot="5400000">
              <a:off x="14682940" y="9100259"/>
              <a:ext cx="1489165"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05" name="Shape 905"/>
            <p:cNvSpPr/>
            <p:nvPr/>
          </p:nvSpPr>
          <p:spPr>
            <a:xfrm rot="5400000">
              <a:off x="20664684" y="9100259"/>
              <a:ext cx="1489164" cy="986763"/>
            </a:xfrm>
            <a:prstGeom prst="rightArrow">
              <a:avLst>
                <a:gd name="adj1" fmla="val 48242"/>
                <a:gd name="adj2" fmla="val 69979"/>
              </a:avLst>
            </a:prstGeom>
            <a:solidFill>
              <a:srgbClr val="797979"/>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06" name="Shape 906"/>
            <p:cNvSpPr/>
            <p:nvPr/>
          </p:nvSpPr>
          <p:spPr>
            <a:xfrm>
              <a:off x="0" y="0"/>
              <a:ext cx="6703311" cy="14867163"/>
            </a:xfrm>
            <a:prstGeom prst="rect">
              <a:avLst/>
            </a:prstGeom>
            <a:solidFill>
              <a:srgbClr val="FFFFFF">
                <a:alpha val="70000"/>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Shape 91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12" name="Screen Shot 2017-09-21 at 9.45.23 AM.png"/>
          <p:cNvPicPr>
            <a:picLocks noChangeAspect="1"/>
          </p:cNvPicPr>
          <p:nvPr/>
        </p:nvPicPr>
        <p:blipFill>
          <a:blip r:embed="rId3">
            <a:extLst/>
          </a:blip>
          <a:stretch>
            <a:fillRect/>
          </a:stretch>
        </p:blipFill>
        <p:spPr>
          <a:xfrm>
            <a:off x="363395" y="764494"/>
            <a:ext cx="23657210" cy="2230144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6" name="Shape 916"/>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17" name="pasted-image.tiff"/>
          <p:cNvPicPr>
            <a:picLocks noChangeAspect="1"/>
          </p:cNvPicPr>
          <p:nvPr/>
        </p:nvPicPr>
        <p:blipFill>
          <a:blip r:embed="rId3">
            <a:extLst/>
          </a:blip>
          <a:stretch>
            <a:fillRect/>
          </a:stretch>
        </p:blipFill>
        <p:spPr>
          <a:xfrm>
            <a:off x="456087" y="522328"/>
            <a:ext cx="23471826" cy="12362067"/>
          </a:xfrm>
          <a:prstGeom prst="rect">
            <a:avLst/>
          </a:prstGeom>
          <a:ln w="12700">
            <a:miter lim="400000"/>
          </a:ln>
        </p:spPr>
      </p:pic>
      <p:sp>
        <p:nvSpPr>
          <p:cNvPr id="918" name="Shape 918"/>
          <p:cNvSpPr txBox="1"/>
          <p:nvPr/>
        </p:nvSpPr>
        <p:spPr>
          <a:xfrm>
            <a:off x="16653984" y="1417018"/>
            <a:ext cx="4414287" cy="321246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nSpc>
                <a:spcPct val="70000"/>
              </a:lnSpc>
              <a:defRPr>
                <a:latin typeface="Helvetica"/>
                <a:ea typeface="Helvetica"/>
                <a:cs typeface="Helvetica"/>
                <a:sym typeface="Helvetica"/>
              </a:defRPr>
            </a:pPr>
            <a:r>
              <a:rPr b="1" sz="10900"/>
              <a:t>14108</a:t>
            </a:r>
            <a:r>
              <a:t> </a:t>
            </a:r>
          </a:p>
          <a:p>
            <a:pPr>
              <a:lnSpc>
                <a:spcPct val="80000"/>
              </a:lnSpc>
              <a:defRPr sz="7100">
                <a:latin typeface="Helvetica"/>
                <a:ea typeface="Helvetica"/>
                <a:cs typeface="Helvetica"/>
                <a:sym typeface="Helvetica"/>
              </a:defRPr>
            </a:pPr>
            <a:r>
              <a:t>packages</a:t>
            </a:r>
          </a:p>
          <a:p>
            <a:pPr>
              <a:lnSpc>
                <a:spcPct val="80000"/>
              </a:lnSpc>
              <a:defRPr sz="6800">
                <a:latin typeface="Helvetica"/>
                <a:ea typeface="Helvetica"/>
                <a:cs typeface="Helvetica"/>
                <a:sym typeface="Helvetica"/>
              </a:defRPr>
            </a:pPr>
            <a:r>
              <a:t>in </a:t>
            </a:r>
            <a:r>
              <a:rPr b="1"/>
              <a:t>5/2019</a:t>
            </a:r>
          </a:p>
        </p:txBody>
      </p:sp>
      <p:sp>
        <p:nvSpPr>
          <p:cNvPr id="919" name="Shape 919"/>
          <p:cNvSpPr txBox="1"/>
          <p:nvPr/>
        </p:nvSpPr>
        <p:spPr>
          <a:xfrm>
            <a:off x="21597565" y="13262585"/>
            <a:ext cx="2434358" cy="320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ts val="2800"/>
              </a:lnSpc>
              <a:defRPr sz="1200" u="sng">
                <a:latin typeface="Helvetica"/>
                <a:ea typeface="Helvetica"/>
                <a:cs typeface="Helvetica"/>
                <a:sym typeface="Helvetica"/>
              </a:defRPr>
            </a:pPr>
            <a:r>
              <a:t>Graph by </a:t>
            </a:r>
            <a:r>
              <a:rPr>
                <a:hlinkClick r:id="rId4" invalidUrl="" action="" tgtFrame="" tooltip="" history="1" highlightClick="0" endSnd="0"/>
              </a:rPr>
              <a:t>https://besteamperu.org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txBox="1"/>
          <p:nvPr>
            <p:ph type="sldNum" sz="quarter" idx="2"/>
          </p:nvPr>
        </p:nvSpPr>
        <p:spPr>
          <a:xfrm>
            <a:off x="11902318" y="12663871"/>
            <a:ext cx="579364" cy="10572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4" name="Group 134"/>
          <p:cNvGrpSpPr/>
          <p:nvPr/>
        </p:nvGrpSpPr>
        <p:grpSpPr>
          <a:xfrm>
            <a:off x="5860851" y="1826434"/>
            <a:ext cx="12662298" cy="8376049"/>
            <a:chOff x="0" y="0"/>
            <a:chExt cx="12662296" cy="8376047"/>
          </a:xfrm>
        </p:grpSpPr>
        <p:sp>
          <p:nvSpPr>
            <p:cNvPr id="129" name="Shape 129"/>
            <p:cNvSpPr/>
            <p:nvPr/>
          </p:nvSpPr>
          <p:spPr>
            <a:xfrm>
              <a:off x="0" y="89636"/>
              <a:ext cx="12662297" cy="8286412"/>
            </a:xfrm>
            <a:prstGeom prst="roundRect">
              <a:avLst>
                <a:gd name="adj" fmla="val 9043"/>
              </a:avLst>
            </a:prstGeom>
            <a:solidFill>
              <a:srgbClr val="9EB980"/>
            </a:solidFill>
            <a:ln w="25400" cap="flat">
              <a:noFill/>
              <a:miter lim="400000"/>
            </a:ln>
            <a:effectLst>
              <a:outerShdw sx="100000" sy="100000" kx="0" ky="0" algn="b" rotWithShape="0" blurRad="177800" dist="101600" dir="2700000">
                <a:srgbClr val="000000">
                  <a:alpha val="75000"/>
                </a:srgbClr>
              </a:outerShdw>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130" name="Shape 130"/>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sx="100000" sy="100000" kx="0" ky="0" algn="b" rotWithShape="0" blurRad="38100" dist="12700" dir="5400000">
                      <a:srgbClr val="000000">
                        <a:alpha val="50000"/>
                      </a:srgbClr>
                    </a:outerShdw>
                  </a:effectLst>
                </a:defRPr>
              </a:pPr>
            </a:p>
          </p:txBody>
        </p:sp>
        <p:sp>
          <p:nvSpPr>
            <p:cNvPr id="131" name="Shape 131"/>
            <p:cNvSpPr txBox="1"/>
            <p:nvPr/>
          </p:nvSpPr>
          <p:spPr>
            <a:xfrm>
              <a:off x="1495154" y="2873320"/>
              <a:ext cx="9655996" cy="4083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b="1" sz="20200">
                  <a:latin typeface="Marker Felt"/>
                  <a:ea typeface="Marker Felt"/>
                  <a:cs typeface="Marker Felt"/>
                  <a:sym typeface="Marker Felt"/>
                </a:defRPr>
              </a:lvl1pPr>
            </a:lstStyle>
            <a:p>
              <a:pPr/>
              <a:r>
                <a:t>Carl</a:t>
              </a:r>
            </a:p>
          </p:txBody>
        </p:sp>
        <p:sp>
          <p:nvSpPr>
            <p:cNvPr id="132" name="Shape 132"/>
            <p:cNvSpPr txBox="1"/>
            <p:nvPr/>
          </p:nvSpPr>
          <p:spPr>
            <a:xfrm>
              <a:off x="3839402" y="0"/>
              <a:ext cx="4961188" cy="16732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b="1" spc="900" sz="9000">
                  <a:solidFill>
                    <a:srgbClr val="FFFFFF"/>
                  </a:solidFill>
                  <a:latin typeface="+mn-lt"/>
                  <a:ea typeface="+mn-ea"/>
                  <a:cs typeface="+mn-cs"/>
                  <a:sym typeface="Helvetica Neue"/>
                </a:defRPr>
              </a:lvl1pPr>
            </a:lstStyle>
            <a:p>
              <a:pPr/>
              <a:r>
                <a:t>HELLO</a:t>
              </a:r>
            </a:p>
          </p:txBody>
        </p:sp>
        <p:sp>
          <p:nvSpPr>
            <p:cNvPr id="133" name="Shape 133"/>
            <p:cNvSpPr txBox="1"/>
            <p:nvPr/>
          </p:nvSpPr>
          <p:spPr>
            <a:xfrm>
              <a:off x="4393863" y="1294751"/>
              <a:ext cx="3844526" cy="9959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pPr/>
              <a:r>
                <a:t>my name is</a:t>
              </a:r>
            </a:p>
          </p:txBody>
        </p:sp>
      </p:gr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Shape 923"/>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26" name="Group 926"/>
          <p:cNvGrpSpPr/>
          <p:nvPr/>
        </p:nvGrpSpPr>
        <p:grpSpPr>
          <a:xfrm>
            <a:off x="-1791905" y="3475294"/>
            <a:ext cx="24692424" cy="13889490"/>
            <a:chOff x="0" y="0"/>
            <a:chExt cx="24692423" cy="13889488"/>
          </a:xfrm>
        </p:grpSpPr>
        <p:pic>
          <p:nvPicPr>
            <p:cNvPr id="924" name="tidyverse.png"/>
            <p:cNvPicPr>
              <a:picLocks noChangeAspect="1"/>
            </p:cNvPicPr>
            <p:nvPr/>
          </p:nvPicPr>
          <p:blipFill>
            <a:blip r:embed="rId3">
              <a:extLst/>
            </a:blip>
            <a:stretch>
              <a:fillRect/>
            </a:stretch>
          </p:blipFill>
          <p:spPr>
            <a:xfrm>
              <a:off x="0" y="0"/>
              <a:ext cx="24692424" cy="13889489"/>
            </a:xfrm>
            <a:prstGeom prst="rect">
              <a:avLst/>
            </a:prstGeom>
            <a:ln w="12700" cap="flat">
              <a:noFill/>
              <a:miter lim="400000"/>
            </a:ln>
            <a:effectLst/>
          </p:spPr>
        </p:pic>
        <p:sp>
          <p:nvSpPr>
            <p:cNvPr id="925" name="Shape 925"/>
            <p:cNvSpPr/>
            <p:nvPr/>
          </p:nvSpPr>
          <p:spPr>
            <a:xfrm>
              <a:off x="6558423" y="515868"/>
              <a:ext cx="3644666"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
        <p:nvSpPr>
          <p:cNvPr id="927" name="Shape 927"/>
          <p:cNvSpPr txBox="1"/>
          <p:nvPr/>
        </p:nvSpPr>
        <p:spPr>
          <a:xfrm>
            <a:off x="276359" y="13101090"/>
            <a:ext cx="2491102" cy="5359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1219200">
              <a:lnSpc>
                <a:spcPts val="4000"/>
              </a:lnSpc>
              <a:spcBef>
                <a:spcPts val="1200"/>
              </a:spcBef>
              <a:defRPr sz="1500">
                <a:latin typeface="Helvetica"/>
                <a:ea typeface="Helvetica"/>
                <a:cs typeface="Helvetica"/>
                <a:sym typeface="Helvetica"/>
              </a:defRPr>
            </a:pPr>
            <a:r>
              <a:t>Display by Adolfo A</a:t>
            </a:r>
            <a:r>
              <a:rPr baseline="33333"/>
              <a:t> ́</a:t>
            </a:r>
            <a:r>
              <a:t>lvarez </a:t>
            </a:r>
          </a:p>
        </p:txBody>
      </p:sp>
      <p:sp>
        <p:nvSpPr>
          <p:cNvPr id="928" name="Shape 928"/>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Helvetica"/>
                <a:ea typeface="Helvetica"/>
                <a:cs typeface="Helvetica"/>
                <a:sym typeface="Helvetica"/>
              </a:defRPr>
            </a:lvl1pPr>
          </a:lstStyle>
          <a:p>
            <a:pPr/>
            <a:r>
              <a:t>The Tidyverse</a:t>
            </a:r>
          </a:p>
        </p:txBody>
      </p:sp>
      <p:sp>
        <p:nvSpPr>
          <p:cNvPr id="929" name="Shape 929"/>
          <p:cNvSpPr txBox="1"/>
          <p:nvPr/>
        </p:nvSpPr>
        <p:spPr>
          <a:xfrm>
            <a:off x="3199300" y="2425100"/>
            <a:ext cx="18020166" cy="3194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Helvetica"/>
                <a:ea typeface="Helvetica"/>
                <a:cs typeface="Helvetica"/>
                <a:sym typeface="Helvetica"/>
              </a:defRPr>
            </a:lvl1pPr>
          </a:lstStyle>
          <a:p>
            <a:pPr/>
            <a:r>
              <a:t>A collection of modern R packages that share common philosophies, embed best practices, and are designed to work together.</a:t>
            </a:r>
          </a:p>
        </p:txBody>
      </p:sp>
      <p:sp>
        <p:nvSpPr>
          <p:cNvPr id="930" name="Shape 930"/>
          <p:cNvSpPr txBox="1"/>
          <p:nvPr/>
        </p:nvSpPr>
        <p:spPr>
          <a:xfrm>
            <a:off x="201609" y="12774742"/>
            <a:ext cx="2255448"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4" invalidUrl="" action="" tgtFrame="" tooltip="" history="1" highlightClick="0" endSnd="0"/>
              </a:defRPr>
            </a:lvl1pPr>
          </a:lstStyle>
          <a:p>
            <a:pPr>
              <a:defRPr u="none"/>
            </a:pPr>
            <a:r>
              <a:rPr u="sng">
                <a:hlinkClick r:id="rId4" invalidUrl="" action="" tgtFrame="" tooltip="" history="1" highlightClick="0" endSnd="0"/>
              </a:rPr>
              <a:t>CC by RStudio</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34" name="Shape 934"/>
          <p:cNvSpPr txBox="1"/>
          <p:nvPr>
            <p:ph type="sldNum" sz="quarter" idx="2"/>
          </p:nvPr>
        </p:nvSpPr>
        <p:spPr>
          <a:xfrm>
            <a:off x="11860088" y="12663871"/>
            <a:ext cx="663824" cy="10572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5" name="Shape 935"/>
          <p:cNvSpPr txBox="1"/>
          <p:nvPr/>
        </p:nvSpPr>
        <p:spPr>
          <a:xfrm>
            <a:off x="21597565" y="13262585"/>
            <a:ext cx="2434358" cy="320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ts val="2800"/>
              </a:lnSpc>
              <a:defRPr sz="1200" u="sng">
                <a:latin typeface="Helvetica"/>
                <a:ea typeface="Helvetica"/>
                <a:cs typeface="Helvetica"/>
                <a:sym typeface="Helvetica"/>
              </a:defRPr>
            </a:pPr>
            <a:r>
              <a:t>Graph by </a:t>
            </a:r>
            <a:r>
              <a:rPr>
                <a:hlinkClick r:id="rId3" invalidUrl="" action="" tgtFrame="" tooltip="" history="1" highlightClick="0" endSnd="0"/>
              </a:rPr>
              <a:t>https://besteamperu.org</a:t>
            </a:r>
          </a:p>
        </p:txBody>
      </p:sp>
      <p:pic>
        <p:nvPicPr>
          <p:cNvPr id="936" name="pasted-image.png"/>
          <p:cNvPicPr>
            <a:picLocks noChangeAspect="1"/>
          </p:cNvPicPr>
          <p:nvPr/>
        </p:nvPicPr>
        <p:blipFill>
          <a:blip r:embed="rId4">
            <a:extLst/>
          </a:blip>
          <a:stretch>
            <a:fillRect/>
          </a:stretch>
        </p:blipFill>
        <p:spPr>
          <a:xfrm>
            <a:off x="6017358" y="2124509"/>
            <a:ext cx="12349284" cy="9466982"/>
          </a:xfrm>
          <a:prstGeom prst="rect">
            <a:avLst/>
          </a:prstGeom>
          <a:ln w="12700">
            <a:miter lim="400000"/>
          </a:ln>
        </p:spPr>
      </p:pic>
      <p:grpSp>
        <p:nvGrpSpPr>
          <p:cNvPr id="940" name="Group 940"/>
          <p:cNvGrpSpPr/>
          <p:nvPr/>
        </p:nvGrpSpPr>
        <p:grpSpPr>
          <a:xfrm>
            <a:off x="12707814" y="8146789"/>
            <a:ext cx="9414556" cy="3179400"/>
            <a:chOff x="0" y="0"/>
            <a:chExt cx="9414554" cy="3179398"/>
          </a:xfrm>
        </p:grpSpPr>
        <p:sp>
          <p:nvSpPr>
            <p:cNvPr id="937" name="Shape 937"/>
            <p:cNvSpPr/>
            <p:nvPr/>
          </p:nvSpPr>
          <p:spPr>
            <a:xfrm>
              <a:off x="0" y="0"/>
              <a:ext cx="4505338" cy="2762807"/>
            </a:xfrm>
            <a:custGeom>
              <a:avLst/>
              <a:gdLst/>
              <a:ahLst/>
              <a:cxnLst>
                <a:cxn ang="0">
                  <a:pos x="wd2" y="hd2"/>
                </a:cxn>
                <a:cxn ang="5400000">
                  <a:pos x="wd2" y="hd2"/>
                </a:cxn>
                <a:cxn ang="10800000">
                  <a:pos x="wd2" y="hd2"/>
                </a:cxn>
                <a:cxn ang="16200000">
                  <a:pos x="wd2" y="hd2"/>
                </a:cxn>
              </a:cxnLst>
              <a:rect l="0" t="0" r="r" b="b"/>
              <a:pathLst>
                <a:path w="21600" h="21397" fill="norm" stroke="1" extrusionOk="0">
                  <a:moveTo>
                    <a:pt x="20848" y="1902"/>
                  </a:moveTo>
                  <a:cubicBezTo>
                    <a:pt x="20236" y="1534"/>
                    <a:pt x="19609" y="1238"/>
                    <a:pt x="18971" y="1016"/>
                  </a:cubicBezTo>
                  <a:cubicBezTo>
                    <a:pt x="18247" y="764"/>
                    <a:pt x="17513" y="608"/>
                    <a:pt x="16774" y="548"/>
                  </a:cubicBezTo>
                  <a:cubicBezTo>
                    <a:pt x="15990" y="1310"/>
                    <a:pt x="15073" y="1634"/>
                    <a:pt x="14165" y="1471"/>
                  </a:cubicBezTo>
                  <a:cubicBezTo>
                    <a:pt x="13370" y="1328"/>
                    <a:pt x="12618" y="817"/>
                    <a:pt x="11998" y="0"/>
                  </a:cubicBezTo>
                  <a:cubicBezTo>
                    <a:pt x="11744" y="364"/>
                    <a:pt x="11462" y="675"/>
                    <a:pt x="11160" y="927"/>
                  </a:cubicBezTo>
                  <a:cubicBezTo>
                    <a:pt x="10077" y="1831"/>
                    <a:pt x="8805" y="1934"/>
                    <a:pt x="7672" y="1210"/>
                  </a:cubicBezTo>
                  <a:cubicBezTo>
                    <a:pt x="7400" y="998"/>
                    <a:pt x="7088" y="961"/>
                    <a:pt x="6800" y="1107"/>
                  </a:cubicBezTo>
                  <a:cubicBezTo>
                    <a:pt x="6408" y="1305"/>
                    <a:pt x="6119" y="1806"/>
                    <a:pt x="5789" y="2187"/>
                  </a:cubicBezTo>
                  <a:cubicBezTo>
                    <a:pt x="5514" y="2505"/>
                    <a:pt x="5206" y="2746"/>
                    <a:pt x="4878" y="2896"/>
                  </a:cubicBezTo>
                  <a:cubicBezTo>
                    <a:pt x="4268" y="2966"/>
                    <a:pt x="3656" y="2919"/>
                    <a:pt x="3052" y="2760"/>
                  </a:cubicBezTo>
                  <a:cubicBezTo>
                    <a:pt x="2719" y="2672"/>
                    <a:pt x="2379" y="2558"/>
                    <a:pt x="2050" y="2690"/>
                  </a:cubicBezTo>
                  <a:cubicBezTo>
                    <a:pt x="1743" y="2813"/>
                    <a:pt x="1499" y="3109"/>
                    <a:pt x="1474" y="3574"/>
                  </a:cubicBezTo>
                  <a:cubicBezTo>
                    <a:pt x="1452" y="3988"/>
                    <a:pt x="1645" y="4380"/>
                    <a:pt x="1617" y="4782"/>
                  </a:cubicBezTo>
                  <a:cubicBezTo>
                    <a:pt x="1604" y="4960"/>
                    <a:pt x="1550" y="5124"/>
                    <a:pt x="1542" y="5303"/>
                  </a:cubicBezTo>
                  <a:cubicBezTo>
                    <a:pt x="1533" y="5508"/>
                    <a:pt x="1585" y="5707"/>
                    <a:pt x="1682" y="5841"/>
                  </a:cubicBezTo>
                  <a:cubicBezTo>
                    <a:pt x="1552" y="6012"/>
                    <a:pt x="1470" y="6261"/>
                    <a:pt x="1456" y="6531"/>
                  </a:cubicBezTo>
                  <a:cubicBezTo>
                    <a:pt x="1444" y="6754"/>
                    <a:pt x="1478" y="6977"/>
                    <a:pt x="1554" y="7165"/>
                  </a:cubicBezTo>
                  <a:cubicBezTo>
                    <a:pt x="1631" y="7396"/>
                    <a:pt x="1742" y="7593"/>
                    <a:pt x="1877" y="7739"/>
                  </a:cubicBezTo>
                  <a:cubicBezTo>
                    <a:pt x="1974" y="7844"/>
                    <a:pt x="2083" y="7920"/>
                    <a:pt x="2197" y="7964"/>
                  </a:cubicBezTo>
                  <a:cubicBezTo>
                    <a:pt x="2157" y="8112"/>
                    <a:pt x="2145" y="8277"/>
                    <a:pt x="2162" y="8437"/>
                  </a:cubicBezTo>
                  <a:cubicBezTo>
                    <a:pt x="2182" y="8619"/>
                    <a:pt x="2239" y="8786"/>
                    <a:pt x="2325" y="8910"/>
                  </a:cubicBezTo>
                  <a:cubicBezTo>
                    <a:pt x="1671" y="9061"/>
                    <a:pt x="1074" y="9593"/>
                    <a:pt x="645" y="10405"/>
                  </a:cubicBezTo>
                  <a:cubicBezTo>
                    <a:pt x="250" y="11153"/>
                    <a:pt x="23" y="12094"/>
                    <a:pt x="0" y="13077"/>
                  </a:cubicBezTo>
                  <a:cubicBezTo>
                    <a:pt x="916" y="14575"/>
                    <a:pt x="1962" y="15850"/>
                    <a:pt x="3106" y="16860"/>
                  </a:cubicBezTo>
                  <a:cubicBezTo>
                    <a:pt x="3901" y="17562"/>
                    <a:pt x="4739" y="18132"/>
                    <a:pt x="5534" y="18834"/>
                  </a:cubicBezTo>
                  <a:cubicBezTo>
                    <a:pt x="6293" y="19503"/>
                    <a:pt x="7010" y="20289"/>
                    <a:pt x="7674" y="21181"/>
                  </a:cubicBezTo>
                  <a:cubicBezTo>
                    <a:pt x="8538" y="21600"/>
                    <a:pt x="9471" y="21403"/>
                    <a:pt x="10238" y="20640"/>
                  </a:cubicBezTo>
                  <a:cubicBezTo>
                    <a:pt x="10569" y="20310"/>
                    <a:pt x="10859" y="19882"/>
                    <a:pt x="11092" y="19379"/>
                  </a:cubicBezTo>
                  <a:cubicBezTo>
                    <a:pt x="13455" y="19505"/>
                    <a:pt x="15760" y="18185"/>
                    <a:pt x="17547" y="15685"/>
                  </a:cubicBezTo>
                  <a:cubicBezTo>
                    <a:pt x="18484" y="14376"/>
                    <a:pt x="19242" y="12788"/>
                    <a:pt x="19946" y="11159"/>
                  </a:cubicBezTo>
                  <a:cubicBezTo>
                    <a:pt x="20530" y="9807"/>
                    <a:pt x="21082" y="8416"/>
                    <a:pt x="21600" y="6991"/>
                  </a:cubicBezTo>
                  <a:cubicBezTo>
                    <a:pt x="21513" y="6653"/>
                    <a:pt x="21467" y="6291"/>
                    <a:pt x="21463" y="5926"/>
                  </a:cubicBezTo>
                  <a:cubicBezTo>
                    <a:pt x="21459" y="5465"/>
                    <a:pt x="21523" y="4987"/>
                    <a:pt x="21420" y="4546"/>
                  </a:cubicBezTo>
                  <a:cubicBezTo>
                    <a:pt x="21353" y="4258"/>
                    <a:pt x="21221" y="4023"/>
                    <a:pt x="21050" y="3887"/>
                  </a:cubicBezTo>
                  <a:cubicBezTo>
                    <a:pt x="21113" y="3789"/>
                    <a:pt x="21155" y="3662"/>
                    <a:pt x="21171" y="3524"/>
                  </a:cubicBezTo>
                  <a:cubicBezTo>
                    <a:pt x="21209" y="3205"/>
                    <a:pt x="21111" y="2907"/>
                    <a:pt x="21029" y="2625"/>
                  </a:cubicBezTo>
                  <a:cubicBezTo>
                    <a:pt x="20962" y="2392"/>
                    <a:pt x="20901" y="2151"/>
                    <a:pt x="20848" y="1902"/>
                  </a:cubicBezTo>
                  <a:close/>
                </a:path>
              </a:pathLst>
            </a:custGeom>
            <a:solidFill>
              <a:srgbClr val="FF80A9">
                <a:alpha val="4917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38" name="Shape 938"/>
            <p:cNvSpPr/>
            <p:nvPr/>
          </p:nvSpPr>
          <p:spPr>
            <a:xfrm>
              <a:off x="8144554" y="190939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solidFill>
                    <a:srgbClr val="FF80A9"/>
                  </a:solidFill>
                  <a:latin typeface="Helvetica"/>
                  <a:ea typeface="Helvetica"/>
                  <a:cs typeface="Helvetica"/>
                  <a:sym typeface="Helvetica"/>
                </a:defRPr>
              </a:pPr>
              <a:r>
                <a:t>Reptilian </a:t>
              </a:r>
            </a:p>
            <a:p>
              <a:pPr>
                <a:defRPr b="1">
                  <a:solidFill>
                    <a:srgbClr val="FF80A9"/>
                  </a:solidFill>
                  <a:latin typeface="Helvetica"/>
                  <a:ea typeface="Helvetica"/>
                  <a:cs typeface="Helvetica"/>
                  <a:sym typeface="Helvetica"/>
                </a:defRPr>
              </a:pPr>
              <a:r>
                <a:t>Brain</a:t>
              </a:r>
            </a:p>
          </p:txBody>
        </p:sp>
        <p:sp>
          <p:nvSpPr>
            <p:cNvPr id="939" name="Shape 939"/>
            <p:cNvSpPr/>
            <p:nvPr/>
          </p:nvSpPr>
          <p:spPr>
            <a:xfrm>
              <a:off x="3468810" y="941712"/>
              <a:ext cx="3047209" cy="537600"/>
            </a:xfrm>
            <a:prstGeom prst="line">
              <a:avLst/>
            </a:prstGeom>
            <a:noFill/>
            <a:ln w="50800" cap="flat">
              <a:solidFill>
                <a:srgbClr val="FF80A9"/>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944" name="Group 944"/>
          <p:cNvGrpSpPr/>
          <p:nvPr/>
        </p:nvGrpSpPr>
        <p:grpSpPr>
          <a:xfrm>
            <a:off x="9194085" y="6266907"/>
            <a:ext cx="13302629" cy="3568437"/>
            <a:chOff x="0" y="960437"/>
            <a:chExt cx="13302628" cy="3568435"/>
          </a:xfrm>
        </p:grpSpPr>
        <p:sp>
          <p:nvSpPr>
            <p:cNvPr id="941" name="Shape 941"/>
            <p:cNvSpPr/>
            <p:nvPr/>
          </p:nvSpPr>
          <p:spPr>
            <a:xfrm>
              <a:off x="-1" y="1113866"/>
              <a:ext cx="6016370" cy="3415007"/>
            </a:xfrm>
            <a:custGeom>
              <a:avLst/>
              <a:gdLst/>
              <a:ahLst/>
              <a:cxnLst>
                <a:cxn ang="0">
                  <a:pos x="wd2" y="hd2"/>
                </a:cxn>
                <a:cxn ang="5400000">
                  <a:pos x="wd2" y="hd2"/>
                </a:cxn>
                <a:cxn ang="10800000">
                  <a:pos x="wd2" y="hd2"/>
                </a:cxn>
                <a:cxn ang="16200000">
                  <a:pos x="wd2" y="hd2"/>
                </a:cxn>
              </a:cxnLst>
              <a:rect l="0" t="0" r="r" b="b"/>
              <a:pathLst>
                <a:path w="21464" h="19538" fill="norm" stroke="1" extrusionOk="0">
                  <a:moveTo>
                    <a:pt x="15983" y="2462"/>
                  </a:moveTo>
                  <a:cubicBezTo>
                    <a:pt x="18148" y="4208"/>
                    <a:pt x="20026" y="6749"/>
                    <a:pt x="21464" y="9878"/>
                  </a:cubicBezTo>
                  <a:cubicBezTo>
                    <a:pt x="21275" y="10147"/>
                    <a:pt x="21065" y="10377"/>
                    <a:pt x="20840" y="10563"/>
                  </a:cubicBezTo>
                  <a:cubicBezTo>
                    <a:pt x="20034" y="11230"/>
                    <a:pt x="19088" y="11306"/>
                    <a:pt x="18244" y="10772"/>
                  </a:cubicBezTo>
                  <a:cubicBezTo>
                    <a:pt x="18042" y="10615"/>
                    <a:pt x="17810" y="10587"/>
                    <a:pt x="17596" y="10695"/>
                  </a:cubicBezTo>
                  <a:cubicBezTo>
                    <a:pt x="17304" y="10842"/>
                    <a:pt x="17089" y="11212"/>
                    <a:pt x="16843" y="11493"/>
                  </a:cubicBezTo>
                  <a:cubicBezTo>
                    <a:pt x="16638" y="11728"/>
                    <a:pt x="16409" y="11906"/>
                    <a:pt x="16165" y="12017"/>
                  </a:cubicBezTo>
                  <a:cubicBezTo>
                    <a:pt x="15712" y="12069"/>
                    <a:pt x="15256" y="12034"/>
                    <a:pt x="14807" y="11917"/>
                  </a:cubicBezTo>
                  <a:cubicBezTo>
                    <a:pt x="14559" y="11852"/>
                    <a:pt x="14306" y="11768"/>
                    <a:pt x="14061" y="11865"/>
                  </a:cubicBezTo>
                  <a:cubicBezTo>
                    <a:pt x="13832" y="11956"/>
                    <a:pt x="13652" y="12174"/>
                    <a:pt x="13633" y="12518"/>
                  </a:cubicBezTo>
                  <a:cubicBezTo>
                    <a:pt x="13616" y="12824"/>
                    <a:pt x="13760" y="13113"/>
                    <a:pt x="13739" y="13410"/>
                  </a:cubicBezTo>
                  <a:cubicBezTo>
                    <a:pt x="13729" y="13542"/>
                    <a:pt x="13689" y="13663"/>
                    <a:pt x="13683" y="13795"/>
                  </a:cubicBezTo>
                  <a:cubicBezTo>
                    <a:pt x="13676" y="13946"/>
                    <a:pt x="13715" y="14094"/>
                    <a:pt x="13787" y="14192"/>
                  </a:cubicBezTo>
                  <a:cubicBezTo>
                    <a:pt x="13690" y="14319"/>
                    <a:pt x="13630" y="14503"/>
                    <a:pt x="13619" y="14702"/>
                  </a:cubicBezTo>
                  <a:cubicBezTo>
                    <a:pt x="13610" y="14867"/>
                    <a:pt x="13636" y="15032"/>
                    <a:pt x="13692" y="15170"/>
                  </a:cubicBezTo>
                  <a:cubicBezTo>
                    <a:pt x="13749" y="15341"/>
                    <a:pt x="13832" y="15487"/>
                    <a:pt x="13932" y="15595"/>
                  </a:cubicBezTo>
                  <a:cubicBezTo>
                    <a:pt x="14005" y="15672"/>
                    <a:pt x="14086" y="15728"/>
                    <a:pt x="14171" y="15761"/>
                  </a:cubicBezTo>
                  <a:cubicBezTo>
                    <a:pt x="14141" y="15870"/>
                    <a:pt x="14132" y="15992"/>
                    <a:pt x="14145" y="16110"/>
                  </a:cubicBezTo>
                  <a:cubicBezTo>
                    <a:pt x="14160" y="16245"/>
                    <a:pt x="14202" y="16368"/>
                    <a:pt x="14266" y="16460"/>
                  </a:cubicBezTo>
                  <a:cubicBezTo>
                    <a:pt x="13779" y="16571"/>
                    <a:pt x="13335" y="16964"/>
                    <a:pt x="13016" y="17564"/>
                  </a:cubicBezTo>
                  <a:cubicBezTo>
                    <a:pt x="12722" y="18117"/>
                    <a:pt x="12553" y="18812"/>
                    <a:pt x="12536" y="19538"/>
                  </a:cubicBezTo>
                  <a:cubicBezTo>
                    <a:pt x="11744" y="19431"/>
                    <a:pt x="10976" y="19052"/>
                    <a:pt x="10284" y="18425"/>
                  </a:cubicBezTo>
                  <a:cubicBezTo>
                    <a:pt x="9728" y="17921"/>
                    <a:pt x="9232" y="17242"/>
                    <a:pt x="8809" y="16505"/>
                  </a:cubicBezTo>
                  <a:cubicBezTo>
                    <a:pt x="8717" y="16345"/>
                    <a:pt x="8629" y="16181"/>
                    <a:pt x="8575" y="15980"/>
                  </a:cubicBezTo>
                  <a:cubicBezTo>
                    <a:pt x="8393" y="15313"/>
                    <a:pt x="8645" y="14582"/>
                    <a:pt x="8602" y="13869"/>
                  </a:cubicBezTo>
                  <a:cubicBezTo>
                    <a:pt x="8558" y="13157"/>
                    <a:pt x="8245" y="12585"/>
                    <a:pt x="7850" y="12245"/>
                  </a:cubicBezTo>
                  <a:cubicBezTo>
                    <a:pt x="6355" y="10959"/>
                    <a:pt x="4783" y="12722"/>
                    <a:pt x="3437" y="14275"/>
                  </a:cubicBezTo>
                  <a:cubicBezTo>
                    <a:pt x="2784" y="15028"/>
                    <a:pt x="2038" y="15731"/>
                    <a:pt x="1278" y="15360"/>
                  </a:cubicBezTo>
                  <a:cubicBezTo>
                    <a:pt x="596" y="15026"/>
                    <a:pt x="198" y="13957"/>
                    <a:pt x="62" y="12817"/>
                  </a:cubicBezTo>
                  <a:cubicBezTo>
                    <a:pt x="-136" y="11156"/>
                    <a:pt x="165" y="9477"/>
                    <a:pt x="661" y="7985"/>
                  </a:cubicBezTo>
                  <a:cubicBezTo>
                    <a:pt x="3458" y="-423"/>
                    <a:pt x="10373" y="-2062"/>
                    <a:pt x="15983" y="2462"/>
                  </a:cubicBezTo>
                  <a:close/>
                </a:path>
              </a:pathLst>
            </a:custGeom>
            <a:solidFill>
              <a:srgbClr val="A7C189">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42" name="Shape 942"/>
            <p:cNvSpPr/>
            <p:nvPr/>
          </p:nvSpPr>
          <p:spPr>
            <a:xfrm>
              <a:off x="12032628" y="960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solidFill>
                    <a:srgbClr val="A7C189"/>
                  </a:solidFill>
                  <a:latin typeface="Helvetica"/>
                  <a:ea typeface="Helvetica"/>
                  <a:cs typeface="Helvetica"/>
                  <a:sym typeface="Helvetica"/>
                </a:defRPr>
              </a:pPr>
              <a:r>
                <a:t>Limbic </a:t>
              </a:r>
            </a:p>
            <a:p>
              <a:pPr>
                <a:defRPr b="1">
                  <a:solidFill>
                    <a:srgbClr val="A7C189"/>
                  </a:solidFill>
                  <a:latin typeface="Helvetica"/>
                  <a:ea typeface="Helvetica"/>
                  <a:cs typeface="Helvetica"/>
                  <a:sym typeface="Helvetica"/>
                </a:defRPr>
              </a:pPr>
              <a:r>
                <a:t>System</a:t>
              </a:r>
            </a:p>
          </p:txBody>
        </p:sp>
        <p:sp>
          <p:nvSpPr>
            <p:cNvPr id="943" name="Shape 943"/>
            <p:cNvSpPr/>
            <p:nvPr/>
          </p:nvSpPr>
          <p:spPr>
            <a:xfrm flipV="1">
              <a:off x="4622105" y="1162133"/>
              <a:ext cx="6007112" cy="1020027"/>
            </a:xfrm>
            <a:prstGeom prst="line">
              <a:avLst/>
            </a:prstGeom>
            <a:noFill/>
            <a:ln w="50800" cap="flat">
              <a:solidFill>
                <a:srgbClr val="A7C189"/>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948" name="Group 948"/>
          <p:cNvGrpSpPr/>
          <p:nvPr/>
        </p:nvGrpSpPr>
        <p:grpSpPr>
          <a:xfrm>
            <a:off x="6111953" y="2560075"/>
            <a:ext cx="13976484" cy="7404196"/>
            <a:chOff x="0" y="515937"/>
            <a:chExt cx="13976483" cy="7404195"/>
          </a:xfrm>
        </p:grpSpPr>
        <p:sp>
          <p:nvSpPr>
            <p:cNvPr id="945" name="Shape 945"/>
            <p:cNvSpPr/>
            <p:nvPr/>
          </p:nvSpPr>
          <p:spPr>
            <a:xfrm>
              <a:off x="-1" y="814508"/>
              <a:ext cx="12203881" cy="7105626"/>
            </a:xfrm>
            <a:custGeom>
              <a:avLst/>
              <a:gdLst/>
              <a:ahLst/>
              <a:cxnLst>
                <a:cxn ang="0">
                  <a:pos x="wd2" y="hd2"/>
                </a:cxn>
                <a:cxn ang="5400000">
                  <a:pos x="wd2" y="hd2"/>
                </a:cxn>
                <a:cxn ang="10800000">
                  <a:pos x="wd2" y="hd2"/>
                </a:cxn>
                <a:cxn ang="16200000">
                  <a:pos x="wd2" y="hd2"/>
                </a:cxn>
              </a:cxnLst>
              <a:rect l="0" t="0" r="r" b="b"/>
              <a:pathLst>
                <a:path w="21547" h="21536" fill="norm" stroke="1" extrusionOk="0">
                  <a:moveTo>
                    <a:pt x="13351" y="12099"/>
                  </a:moveTo>
                  <a:cubicBezTo>
                    <a:pt x="14423" y="13024"/>
                    <a:pt x="15352" y="14370"/>
                    <a:pt x="16064" y="16028"/>
                  </a:cubicBezTo>
                  <a:cubicBezTo>
                    <a:pt x="16320" y="16386"/>
                    <a:pt x="16637" y="16594"/>
                    <a:pt x="16967" y="16619"/>
                  </a:cubicBezTo>
                  <a:cubicBezTo>
                    <a:pt x="17271" y="16642"/>
                    <a:pt x="17572" y="16509"/>
                    <a:pt x="17832" y="16236"/>
                  </a:cubicBezTo>
                  <a:cubicBezTo>
                    <a:pt x="18147" y="16259"/>
                    <a:pt x="18460" y="16340"/>
                    <a:pt x="18764" y="16477"/>
                  </a:cubicBezTo>
                  <a:cubicBezTo>
                    <a:pt x="18981" y="16575"/>
                    <a:pt x="19194" y="16701"/>
                    <a:pt x="19400" y="16854"/>
                  </a:cubicBezTo>
                  <a:cubicBezTo>
                    <a:pt x="19629" y="16945"/>
                    <a:pt x="19851" y="17086"/>
                    <a:pt x="20060" y="17273"/>
                  </a:cubicBezTo>
                  <a:cubicBezTo>
                    <a:pt x="20143" y="17347"/>
                    <a:pt x="20223" y="17428"/>
                    <a:pt x="20301" y="17516"/>
                  </a:cubicBezTo>
                  <a:cubicBezTo>
                    <a:pt x="20568" y="17616"/>
                    <a:pt x="20842" y="17415"/>
                    <a:pt x="20984" y="17014"/>
                  </a:cubicBezTo>
                  <a:cubicBezTo>
                    <a:pt x="21053" y="16821"/>
                    <a:pt x="21082" y="16600"/>
                    <a:pt x="21132" y="16397"/>
                  </a:cubicBezTo>
                  <a:cubicBezTo>
                    <a:pt x="21206" y="16096"/>
                    <a:pt x="21325" y="15827"/>
                    <a:pt x="21381" y="15510"/>
                  </a:cubicBezTo>
                  <a:cubicBezTo>
                    <a:pt x="21428" y="15246"/>
                    <a:pt x="21428" y="14963"/>
                    <a:pt x="21380" y="14695"/>
                  </a:cubicBezTo>
                  <a:cubicBezTo>
                    <a:pt x="21568" y="13965"/>
                    <a:pt x="21598" y="13145"/>
                    <a:pt x="21466" y="12380"/>
                  </a:cubicBezTo>
                  <a:cubicBezTo>
                    <a:pt x="21369" y="11817"/>
                    <a:pt x="21188" y="11308"/>
                    <a:pt x="20940" y="10904"/>
                  </a:cubicBezTo>
                  <a:cubicBezTo>
                    <a:pt x="20927" y="10567"/>
                    <a:pt x="20881" y="10236"/>
                    <a:pt x="20802" y="9926"/>
                  </a:cubicBezTo>
                  <a:cubicBezTo>
                    <a:pt x="20706" y="9548"/>
                    <a:pt x="20565" y="9210"/>
                    <a:pt x="20388" y="8933"/>
                  </a:cubicBezTo>
                  <a:cubicBezTo>
                    <a:pt x="20358" y="8676"/>
                    <a:pt x="20307" y="8429"/>
                    <a:pt x="20238" y="8197"/>
                  </a:cubicBezTo>
                  <a:cubicBezTo>
                    <a:pt x="20161" y="7941"/>
                    <a:pt x="20062" y="7708"/>
                    <a:pt x="19978" y="7461"/>
                  </a:cubicBezTo>
                  <a:cubicBezTo>
                    <a:pt x="19827" y="7015"/>
                    <a:pt x="19722" y="6513"/>
                    <a:pt x="19514" y="6128"/>
                  </a:cubicBezTo>
                  <a:cubicBezTo>
                    <a:pt x="19410" y="5935"/>
                    <a:pt x="19283" y="5780"/>
                    <a:pt x="19142" y="5674"/>
                  </a:cubicBezTo>
                  <a:cubicBezTo>
                    <a:pt x="19030" y="5428"/>
                    <a:pt x="18899" y="5208"/>
                    <a:pt x="18755" y="5017"/>
                  </a:cubicBezTo>
                  <a:cubicBezTo>
                    <a:pt x="18566" y="4769"/>
                    <a:pt x="18355" y="4576"/>
                    <a:pt x="18130" y="4444"/>
                  </a:cubicBezTo>
                  <a:cubicBezTo>
                    <a:pt x="18011" y="4080"/>
                    <a:pt x="17834" y="3782"/>
                    <a:pt x="17619" y="3588"/>
                  </a:cubicBezTo>
                  <a:cubicBezTo>
                    <a:pt x="17448" y="3433"/>
                    <a:pt x="17259" y="3348"/>
                    <a:pt x="17088" y="3195"/>
                  </a:cubicBezTo>
                  <a:cubicBezTo>
                    <a:pt x="16984" y="3102"/>
                    <a:pt x="16887" y="2984"/>
                    <a:pt x="16785" y="2883"/>
                  </a:cubicBezTo>
                  <a:cubicBezTo>
                    <a:pt x="16643" y="2742"/>
                    <a:pt x="16491" y="2632"/>
                    <a:pt x="16333" y="2557"/>
                  </a:cubicBezTo>
                  <a:cubicBezTo>
                    <a:pt x="16234" y="2412"/>
                    <a:pt x="16130" y="2277"/>
                    <a:pt x="16021" y="2153"/>
                  </a:cubicBezTo>
                  <a:cubicBezTo>
                    <a:pt x="15717" y="1806"/>
                    <a:pt x="15380" y="1549"/>
                    <a:pt x="15025" y="1395"/>
                  </a:cubicBezTo>
                  <a:cubicBezTo>
                    <a:pt x="14872" y="1246"/>
                    <a:pt x="14711" y="1121"/>
                    <a:pt x="14546" y="1021"/>
                  </a:cubicBezTo>
                  <a:cubicBezTo>
                    <a:pt x="14310" y="880"/>
                    <a:pt x="14065" y="790"/>
                    <a:pt x="13816" y="754"/>
                  </a:cubicBezTo>
                  <a:cubicBezTo>
                    <a:pt x="13510" y="406"/>
                    <a:pt x="13160" y="190"/>
                    <a:pt x="12795" y="123"/>
                  </a:cubicBezTo>
                  <a:cubicBezTo>
                    <a:pt x="12589" y="85"/>
                    <a:pt x="12382" y="95"/>
                    <a:pt x="12178" y="153"/>
                  </a:cubicBezTo>
                  <a:cubicBezTo>
                    <a:pt x="11961" y="36"/>
                    <a:pt x="11735" y="-14"/>
                    <a:pt x="11508" y="3"/>
                  </a:cubicBezTo>
                  <a:cubicBezTo>
                    <a:pt x="11278" y="21"/>
                    <a:pt x="11051" y="109"/>
                    <a:pt x="10838" y="262"/>
                  </a:cubicBezTo>
                  <a:cubicBezTo>
                    <a:pt x="10605" y="193"/>
                    <a:pt x="10368" y="169"/>
                    <a:pt x="10131" y="190"/>
                  </a:cubicBezTo>
                  <a:cubicBezTo>
                    <a:pt x="9892" y="210"/>
                    <a:pt x="9655" y="277"/>
                    <a:pt x="9424" y="388"/>
                  </a:cubicBezTo>
                  <a:cubicBezTo>
                    <a:pt x="9148" y="417"/>
                    <a:pt x="8873" y="444"/>
                    <a:pt x="8600" y="467"/>
                  </a:cubicBezTo>
                  <a:cubicBezTo>
                    <a:pt x="8304" y="493"/>
                    <a:pt x="8003" y="515"/>
                    <a:pt x="7719" y="684"/>
                  </a:cubicBezTo>
                  <a:cubicBezTo>
                    <a:pt x="7503" y="813"/>
                    <a:pt x="7306" y="1024"/>
                    <a:pt x="7143" y="1300"/>
                  </a:cubicBezTo>
                  <a:cubicBezTo>
                    <a:pt x="6859" y="1423"/>
                    <a:pt x="6582" y="1594"/>
                    <a:pt x="6318" y="1809"/>
                  </a:cubicBezTo>
                  <a:cubicBezTo>
                    <a:pt x="6073" y="2009"/>
                    <a:pt x="5839" y="2246"/>
                    <a:pt x="5619" y="2518"/>
                  </a:cubicBezTo>
                  <a:cubicBezTo>
                    <a:pt x="5203" y="2570"/>
                    <a:pt x="4803" y="2816"/>
                    <a:pt x="4462" y="3230"/>
                  </a:cubicBezTo>
                  <a:cubicBezTo>
                    <a:pt x="4337" y="3382"/>
                    <a:pt x="4221" y="3556"/>
                    <a:pt x="4116" y="3749"/>
                  </a:cubicBezTo>
                  <a:cubicBezTo>
                    <a:pt x="3770" y="3904"/>
                    <a:pt x="3446" y="4178"/>
                    <a:pt x="3165" y="4556"/>
                  </a:cubicBezTo>
                  <a:cubicBezTo>
                    <a:pt x="2858" y="4967"/>
                    <a:pt x="2609" y="5489"/>
                    <a:pt x="2435" y="6086"/>
                  </a:cubicBezTo>
                  <a:cubicBezTo>
                    <a:pt x="2156" y="6374"/>
                    <a:pt x="1884" y="6680"/>
                    <a:pt x="1619" y="7003"/>
                  </a:cubicBezTo>
                  <a:cubicBezTo>
                    <a:pt x="1367" y="7311"/>
                    <a:pt x="1117" y="7639"/>
                    <a:pt x="921" y="8063"/>
                  </a:cubicBezTo>
                  <a:cubicBezTo>
                    <a:pt x="715" y="8507"/>
                    <a:pt x="580" y="9034"/>
                    <a:pt x="528" y="9594"/>
                  </a:cubicBezTo>
                  <a:cubicBezTo>
                    <a:pt x="188" y="10536"/>
                    <a:pt x="1" y="11636"/>
                    <a:pt x="0" y="12785"/>
                  </a:cubicBezTo>
                  <a:cubicBezTo>
                    <a:pt x="-2" y="13717"/>
                    <a:pt x="125" y="14637"/>
                    <a:pt x="371" y="15467"/>
                  </a:cubicBezTo>
                  <a:cubicBezTo>
                    <a:pt x="454" y="16560"/>
                    <a:pt x="769" y="17561"/>
                    <a:pt x="1257" y="18291"/>
                  </a:cubicBezTo>
                  <a:cubicBezTo>
                    <a:pt x="1624" y="18839"/>
                    <a:pt x="2071" y="19190"/>
                    <a:pt x="2542" y="19311"/>
                  </a:cubicBezTo>
                  <a:cubicBezTo>
                    <a:pt x="2984" y="19424"/>
                    <a:pt x="3434" y="19339"/>
                    <a:pt x="3836" y="19035"/>
                  </a:cubicBezTo>
                  <a:cubicBezTo>
                    <a:pt x="4065" y="18862"/>
                    <a:pt x="4274" y="18620"/>
                    <a:pt x="4497" y="18417"/>
                  </a:cubicBezTo>
                  <a:cubicBezTo>
                    <a:pt x="4650" y="18278"/>
                    <a:pt x="4810" y="18156"/>
                    <a:pt x="4976" y="18056"/>
                  </a:cubicBezTo>
                  <a:cubicBezTo>
                    <a:pt x="5021" y="18470"/>
                    <a:pt x="5138" y="18851"/>
                    <a:pt x="5311" y="19151"/>
                  </a:cubicBezTo>
                  <a:cubicBezTo>
                    <a:pt x="5565" y="19591"/>
                    <a:pt x="5908" y="19819"/>
                    <a:pt x="6256" y="19798"/>
                  </a:cubicBezTo>
                  <a:cubicBezTo>
                    <a:pt x="6547" y="20899"/>
                    <a:pt x="7199" y="21586"/>
                    <a:pt x="7902" y="21533"/>
                  </a:cubicBezTo>
                  <a:cubicBezTo>
                    <a:pt x="8086" y="21520"/>
                    <a:pt x="8265" y="21456"/>
                    <a:pt x="8431" y="21335"/>
                  </a:cubicBezTo>
                  <a:cubicBezTo>
                    <a:pt x="8787" y="21077"/>
                    <a:pt x="9062" y="20589"/>
                    <a:pt x="9265" y="20029"/>
                  </a:cubicBezTo>
                  <a:cubicBezTo>
                    <a:pt x="9330" y="19847"/>
                    <a:pt x="9390" y="19655"/>
                    <a:pt x="9489" y="19524"/>
                  </a:cubicBezTo>
                  <a:cubicBezTo>
                    <a:pt x="9555" y="19437"/>
                    <a:pt x="9634" y="19384"/>
                    <a:pt x="9717" y="19372"/>
                  </a:cubicBezTo>
                  <a:cubicBezTo>
                    <a:pt x="9704" y="19336"/>
                    <a:pt x="9694" y="19299"/>
                    <a:pt x="9685" y="19260"/>
                  </a:cubicBezTo>
                  <a:cubicBezTo>
                    <a:pt x="9606" y="18902"/>
                    <a:pt x="9723" y="18518"/>
                    <a:pt x="9698" y="18142"/>
                  </a:cubicBezTo>
                  <a:cubicBezTo>
                    <a:pt x="9674" y="17766"/>
                    <a:pt x="9521" y="17463"/>
                    <a:pt x="9326" y="17282"/>
                  </a:cubicBezTo>
                  <a:cubicBezTo>
                    <a:pt x="8588" y="16594"/>
                    <a:pt x="7809" y="17532"/>
                    <a:pt x="7142" y="18357"/>
                  </a:cubicBezTo>
                  <a:cubicBezTo>
                    <a:pt x="6819" y="18757"/>
                    <a:pt x="6450" y="19129"/>
                    <a:pt x="6074" y="18932"/>
                  </a:cubicBezTo>
                  <a:cubicBezTo>
                    <a:pt x="5736" y="18755"/>
                    <a:pt x="5539" y="18189"/>
                    <a:pt x="5472" y="17585"/>
                  </a:cubicBezTo>
                  <a:cubicBezTo>
                    <a:pt x="5374" y="16705"/>
                    <a:pt x="5523" y="15815"/>
                    <a:pt x="5769" y="15025"/>
                  </a:cubicBezTo>
                  <a:cubicBezTo>
                    <a:pt x="7153" y="10571"/>
                    <a:pt x="10575" y="9702"/>
                    <a:pt x="13351" y="12099"/>
                  </a:cubicBezTo>
                  <a:close/>
                </a:path>
              </a:pathLst>
            </a:custGeom>
            <a:solidFill>
              <a:srgbClr val="78AAD6">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946" name="Shape 946"/>
            <p:cNvSpPr/>
            <p:nvPr/>
          </p:nvSpPr>
          <p:spPr>
            <a:xfrm>
              <a:off x="12706483" y="5159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78AAD6"/>
                  </a:solidFill>
                  <a:latin typeface="Helvetica"/>
                  <a:ea typeface="Helvetica"/>
                  <a:cs typeface="Helvetica"/>
                  <a:sym typeface="Helvetica"/>
                </a:defRPr>
              </a:lvl1pPr>
            </a:lstStyle>
            <a:p>
              <a:pPr/>
              <a:r>
                <a:t>Neocortex</a:t>
              </a:r>
            </a:p>
          </p:txBody>
        </p:sp>
        <p:sp>
          <p:nvSpPr>
            <p:cNvPr id="947" name="Shape 947"/>
            <p:cNvSpPr/>
            <p:nvPr/>
          </p:nvSpPr>
          <p:spPr>
            <a:xfrm flipV="1">
              <a:off x="9058144" y="1112246"/>
              <a:ext cx="2554053" cy="1721968"/>
            </a:xfrm>
            <a:prstGeom prst="line">
              <a:avLst/>
            </a:prstGeom>
            <a:noFill/>
            <a:ln w="508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pic>
        <p:nvPicPr>
          <p:cNvPr id="949" name="tidyverse.png"/>
          <p:cNvPicPr>
            <a:picLocks noChangeAspect="1"/>
          </p:cNvPicPr>
          <p:nvPr/>
        </p:nvPicPr>
        <p:blipFill>
          <a:blip r:embed="rId5">
            <a:extLst/>
          </a:blip>
          <a:stretch>
            <a:fillRect/>
          </a:stretch>
        </p:blipFill>
        <p:spPr>
          <a:xfrm>
            <a:off x="17171979" y="545388"/>
            <a:ext cx="3434883" cy="39654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4" grpId="2"/>
      <p:bldP build="whole" bldLvl="1" animBg="1" rev="0" advAuto="0" spid="948" grpId="3"/>
      <p:bldP build="whole" bldLvl="1" animBg="1" rev="0" advAuto="0" spid="949" grpId="4"/>
      <p:bldP build="whole" bldLvl="1" animBg="1" rev="0" advAuto="0" spid="940"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Shape 953"/>
          <p:cNvSpPr txBox="1"/>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pPr/>
            <a:fld id="{86CB4B4D-7CA3-9044-876B-883B54F8677D}" type="slidenum"/>
          </a:p>
        </p:txBody>
      </p:sp>
      <p:sp>
        <p:nvSpPr>
          <p:cNvPr id="954" name="Shape 954"/>
          <p:cNvSpPr txBox="1"/>
          <p:nvPr/>
        </p:nvSpPr>
        <p:spPr>
          <a:xfrm>
            <a:off x="6108827" y="770368"/>
            <a:ext cx="1216634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3266">
                <a:latin typeface="Helvetica"/>
                <a:ea typeface="Helvetica"/>
                <a:cs typeface="Helvetica"/>
                <a:sym typeface="Helvetica"/>
              </a:defRPr>
            </a:lvl1pPr>
          </a:lstStyle>
          <a:p>
            <a:pPr/>
            <a:r>
              <a:t>Using packages</a:t>
            </a:r>
          </a:p>
        </p:txBody>
      </p:sp>
      <p:grpSp>
        <p:nvGrpSpPr>
          <p:cNvPr id="959" name="Group 959"/>
          <p:cNvGrpSpPr/>
          <p:nvPr/>
        </p:nvGrpSpPr>
        <p:grpSpPr>
          <a:xfrm>
            <a:off x="1916092" y="4813300"/>
            <a:ext cx="9617983" cy="3817882"/>
            <a:chOff x="0" y="801687"/>
            <a:chExt cx="9617981" cy="3817881"/>
          </a:xfrm>
        </p:grpSpPr>
        <p:sp>
          <p:nvSpPr>
            <p:cNvPr id="955" name="Shape 955"/>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56" name="Shape 956"/>
            <p:cNvSpPr txBox="1"/>
            <p:nvPr/>
          </p:nvSpPr>
          <p:spPr>
            <a:xfrm>
              <a:off x="205754" y="2083363"/>
              <a:ext cx="9412228" cy="995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5000">
                  <a:solidFill>
                    <a:schemeClr val="accent1"/>
                  </a:solidFill>
                  <a:latin typeface="Monaco"/>
                  <a:ea typeface="Monaco"/>
                  <a:cs typeface="Monaco"/>
                  <a:sym typeface="Monaco"/>
                </a:defRPr>
              </a:lvl1pPr>
            </a:lstStyle>
            <a:p>
              <a:pPr/>
              <a:r>
                <a:t>install.packages("foo")</a:t>
              </a:r>
            </a:p>
          </p:txBody>
        </p:sp>
        <p:sp>
          <p:nvSpPr>
            <p:cNvPr id="957" name="Shape 957"/>
            <p:cNvSpPr txBox="1"/>
            <p:nvPr/>
          </p:nvSpPr>
          <p:spPr>
            <a:xfrm>
              <a:off x="0" y="3148395"/>
              <a:ext cx="9339650" cy="14711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Helvetica"/>
                  <a:ea typeface="Helvetica"/>
                  <a:cs typeface="Helvetica"/>
                  <a:sym typeface="Helvetica"/>
                </a:defRPr>
              </a:lvl1pPr>
            </a:lstStyle>
            <a:p>
              <a:pPr/>
              <a:r>
                <a:t>Downloads files to computer</a:t>
              </a:r>
            </a:p>
          </p:txBody>
        </p:sp>
        <p:sp>
          <p:nvSpPr>
            <p:cNvPr id="958" name="Shape 958"/>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b="1" sz="9600">
                  <a:latin typeface="Helvetica"/>
                  <a:ea typeface="Helvetica"/>
                  <a:cs typeface="Helvetica"/>
                  <a:sym typeface="Helvetica"/>
                </a:defRPr>
              </a:lvl1pPr>
            </a:lstStyle>
            <a:p>
              <a:pPr/>
              <a:r>
                <a:t>1</a:t>
              </a:r>
            </a:p>
          </p:txBody>
        </p:sp>
      </p:grpSp>
      <p:sp>
        <p:nvSpPr>
          <p:cNvPr id="960" name="Shape 960"/>
          <p:cNvSpPr txBox="1"/>
          <p:nvPr/>
        </p:nvSpPr>
        <p:spPr>
          <a:xfrm>
            <a:off x="1904735" y="8293241"/>
            <a:ext cx="6849996"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6400">
                <a:solidFill>
                  <a:srgbClr val="78AAD6"/>
                </a:solidFill>
                <a:latin typeface="Helvetica"/>
                <a:ea typeface="Helvetica"/>
                <a:cs typeface="Helvetica"/>
                <a:sym typeface="Helvetica"/>
              </a:defRPr>
            </a:lvl1pPr>
          </a:lstStyle>
          <a:p>
            <a:pPr/>
            <a:r>
              <a:t>1 x per computer</a:t>
            </a:r>
          </a:p>
        </p:txBody>
      </p:sp>
      <p:sp>
        <p:nvSpPr>
          <p:cNvPr id="961" name="Shape 96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Shape 965"/>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6" name="Shape 966"/>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Pop Quiz!</a:t>
            </a:r>
          </a:p>
        </p:txBody>
      </p:sp>
      <p:sp>
        <p:nvSpPr>
          <p:cNvPr id="967" name="Shape 967"/>
          <p:cNvSpPr txBox="1"/>
          <p:nvPr>
            <p:ph type="body" sz="quarter" idx="4294967295"/>
          </p:nvPr>
        </p:nvSpPr>
        <p:spPr>
          <a:xfrm>
            <a:off x="3056849" y="3482790"/>
            <a:ext cx="18270302" cy="2736143"/>
          </a:xfrm>
          <a:prstGeom prst="rect">
            <a:avLst/>
          </a:prstGeom>
        </p:spPr>
        <p:txBody>
          <a:bodyPr lIns="71437" tIns="71437" rIns="71437" bIns="71437"/>
          <a:lstStyle>
            <a:lvl1pPr marL="0" indent="0" defTabSz="584200">
              <a:spcBef>
                <a:spcPts val="2400"/>
              </a:spcBef>
              <a:buSzTx/>
              <a:buNone/>
              <a:defRPr sz="6700">
                <a:solidFill>
                  <a:srgbClr val="005493"/>
                </a:solidFill>
              </a:defRPr>
            </a:lvl1pPr>
          </a:lstStyle>
          <a:p>
            <a:pPr/>
            <a:r>
              <a:t>The tidyverse contains the following packages. How would you  install them?</a:t>
            </a:r>
          </a:p>
        </p:txBody>
      </p:sp>
      <p:sp>
        <p:nvSpPr>
          <p:cNvPr id="968" name="Shape 968"/>
          <p:cNvSpPr txBox="1"/>
          <p:nvPr/>
        </p:nvSpPr>
        <p:spPr>
          <a:xfrm>
            <a:off x="4064502" y="6526462"/>
            <a:ext cx="16254996" cy="6264358"/>
          </a:xfrm>
          <a:prstGeom prst="rect">
            <a:avLst/>
          </a:prstGeom>
          <a:ln w="12700">
            <a:miter lim="400000"/>
          </a:ln>
          <a:extLst>
            <a:ext uri="{C572A759-6A51-4108-AA02-DFA0A04FC94B}">
              <ma14:wrappingTextBoxFlag xmlns:ma14="http://schemas.microsoft.com/office/mac/drawingml/2011/main" val="1"/>
            </a:ext>
          </a:extLst>
        </p:spPr>
        <p:txBody>
          <a:bodyPr lIns="0" tIns="0" rIns="0" bIns="0" numCol="4" spcCol="812749" anchor="ctr">
            <a:normAutofit fontScale="100000" lnSpcReduction="0"/>
          </a:bodyPr>
          <a:lstStyle/>
          <a:p>
            <a:pPr algn="l">
              <a:spcBef>
                <a:spcPts val="2400"/>
              </a:spcBef>
              <a:defRPr sz="5500">
                <a:solidFill>
                  <a:srgbClr val="005493"/>
                </a:solidFill>
                <a:latin typeface="Helvetica"/>
                <a:ea typeface="Helvetica"/>
                <a:cs typeface="Helvetica"/>
                <a:sym typeface="Helvetica"/>
              </a:defRPr>
            </a:pPr>
            <a:r>
              <a:t>ggplot2</a:t>
            </a:r>
          </a:p>
          <a:p>
            <a:pPr algn="l">
              <a:spcBef>
                <a:spcPts val="2400"/>
              </a:spcBef>
              <a:defRPr sz="5500">
                <a:solidFill>
                  <a:srgbClr val="005493"/>
                </a:solidFill>
                <a:latin typeface="Helvetica"/>
                <a:ea typeface="Helvetica"/>
                <a:cs typeface="Helvetica"/>
                <a:sym typeface="Helvetica"/>
              </a:defRPr>
            </a:pPr>
            <a:r>
              <a:t>dplyr</a:t>
            </a:r>
          </a:p>
          <a:p>
            <a:pPr algn="l">
              <a:spcBef>
                <a:spcPts val="2400"/>
              </a:spcBef>
              <a:defRPr sz="5500">
                <a:solidFill>
                  <a:srgbClr val="005493"/>
                </a:solidFill>
                <a:latin typeface="Helvetica"/>
                <a:ea typeface="Helvetica"/>
                <a:cs typeface="Helvetica"/>
                <a:sym typeface="Helvetica"/>
              </a:defRPr>
            </a:pPr>
            <a:r>
              <a:t>tidyr</a:t>
            </a:r>
          </a:p>
          <a:p>
            <a:pPr algn="l">
              <a:spcBef>
                <a:spcPts val="2400"/>
              </a:spcBef>
              <a:defRPr sz="5500">
                <a:solidFill>
                  <a:srgbClr val="005493"/>
                </a:solidFill>
                <a:latin typeface="Helvetica"/>
                <a:ea typeface="Helvetica"/>
                <a:cs typeface="Helvetica"/>
                <a:sym typeface="Helvetica"/>
              </a:defRPr>
            </a:pPr>
            <a:r>
              <a:t>readr</a:t>
            </a:r>
          </a:p>
          <a:p>
            <a:pPr algn="l">
              <a:spcBef>
                <a:spcPts val="2400"/>
              </a:spcBef>
              <a:defRPr sz="5500">
                <a:solidFill>
                  <a:srgbClr val="005493"/>
                </a:solidFill>
                <a:latin typeface="Helvetica"/>
                <a:ea typeface="Helvetica"/>
                <a:cs typeface="Helvetica"/>
                <a:sym typeface="Helvetica"/>
              </a:defRPr>
            </a:pPr>
            <a:r>
              <a:t>purrr</a:t>
            </a:r>
          </a:p>
          <a:p>
            <a:pPr algn="l">
              <a:spcBef>
                <a:spcPts val="2400"/>
              </a:spcBef>
              <a:defRPr sz="5500">
                <a:solidFill>
                  <a:srgbClr val="005493"/>
                </a:solidFill>
                <a:latin typeface="Helvetica"/>
                <a:ea typeface="Helvetica"/>
                <a:cs typeface="Helvetica"/>
                <a:sym typeface="Helvetica"/>
              </a:defRPr>
            </a:pPr>
            <a:r>
              <a:t>tibble</a:t>
            </a:r>
          </a:p>
          <a:p>
            <a:pPr algn="l">
              <a:spcBef>
                <a:spcPts val="2400"/>
              </a:spcBef>
              <a:defRPr sz="5500">
                <a:solidFill>
                  <a:srgbClr val="005493"/>
                </a:solidFill>
                <a:latin typeface="Helvetica"/>
                <a:ea typeface="Helvetica"/>
                <a:cs typeface="Helvetica"/>
                <a:sym typeface="Helvetica"/>
              </a:defRPr>
            </a:pPr>
            <a:r>
              <a:t>hms</a:t>
            </a:r>
          </a:p>
          <a:p>
            <a:pPr algn="l">
              <a:spcBef>
                <a:spcPts val="2400"/>
              </a:spcBef>
              <a:defRPr sz="5500">
                <a:solidFill>
                  <a:srgbClr val="005493"/>
                </a:solidFill>
                <a:latin typeface="Helvetica"/>
                <a:ea typeface="Helvetica"/>
                <a:cs typeface="Helvetica"/>
                <a:sym typeface="Helvetica"/>
              </a:defRPr>
            </a:pPr>
            <a:r>
              <a:t>stringr</a:t>
            </a:r>
          </a:p>
          <a:p>
            <a:pPr algn="l">
              <a:spcBef>
                <a:spcPts val="2400"/>
              </a:spcBef>
              <a:defRPr sz="5500">
                <a:solidFill>
                  <a:srgbClr val="005493"/>
                </a:solidFill>
                <a:latin typeface="Helvetica"/>
                <a:ea typeface="Helvetica"/>
                <a:cs typeface="Helvetica"/>
                <a:sym typeface="Helvetica"/>
              </a:defRPr>
            </a:pPr>
            <a:r>
              <a:t>lubridate</a:t>
            </a:r>
          </a:p>
          <a:p>
            <a:pPr algn="l">
              <a:spcBef>
                <a:spcPts val="2400"/>
              </a:spcBef>
              <a:defRPr sz="5500">
                <a:solidFill>
                  <a:srgbClr val="005493"/>
                </a:solidFill>
                <a:latin typeface="Helvetica"/>
                <a:ea typeface="Helvetica"/>
                <a:cs typeface="Helvetica"/>
                <a:sym typeface="Helvetica"/>
              </a:defRPr>
            </a:pPr>
            <a:r>
              <a:t>forcats</a:t>
            </a:r>
          </a:p>
          <a:p>
            <a:pPr algn="l">
              <a:spcBef>
                <a:spcPts val="2400"/>
              </a:spcBef>
              <a:defRPr sz="5500">
                <a:solidFill>
                  <a:srgbClr val="005493"/>
                </a:solidFill>
                <a:latin typeface="Helvetica"/>
                <a:ea typeface="Helvetica"/>
                <a:cs typeface="Helvetica"/>
                <a:sym typeface="Helvetica"/>
              </a:defRPr>
            </a:pPr>
            <a:r>
              <a:t>DBI</a:t>
            </a:r>
          </a:p>
          <a:p>
            <a:pPr algn="l">
              <a:spcBef>
                <a:spcPts val="2400"/>
              </a:spcBef>
              <a:defRPr sz="5500">
                <a:solidFill>
                  <a:srgbClr val="005493"/>
                </a:solidFill>
                <a:latin typeface="Helvetica"/>
                <a:ea typeface="Helvetica"/>
                <a:cs typeface="Helvetica"/>
                <a:sym typeface="Helvetica"/>
              </a:defRPr>
            </a:pPr>
            <a:r>
              <a:t>haven</a:t>
            </a:r>
          </a:p>
          <a:p>
            <a:pPr algn="l">
              <a:spcBef>
                <a:spcPts val="2400"/>
              </a:spcBef>
              <a:defRPr sz="5500">
                <a:solidFill>
                  <a:srgbClr val="005493"/>
                </a:solidFill>
                <a:latin typeface="Helvetica"/>
                <a:ea typeface="Helvetica"/>
                <a:cs typeface="Helvetica"/>
                <a:sym typeface="Helvetica"/>
              </a:defRPr>
            </a:pPr>
            <a:r>
              <a:t>httr</a:t>
            </a:r>
          </a:p>
          <a:p>
            <a:pPr algn="l">
              <a:spcBef>
                <a:spcPts val="2400"/>
              </a:spcBef>
              <a:defRPr sz="5500">
                <a:solidFill>
                  <a:srgbClr val="005493"/>
                </a:solidFill>
                <a:latin typeface="Helvetica"/>
                <a:ea typeface="Helvetica"/>
                <a:cs typeface="Helvetica"/>
                <a:sym typeface="Helvetica"/>
              </a:defRPr>
            </a:pPr>
            <a:r>
              <a:t>jsonlite</a:t>
            </a:r>
          </a:p>
          <a:p>
            <a:pPr algn="l">
              <a:spcBef>
                <a:spcPts val="2400"/>
              </a:spcBef>
              <a:defRPr sz="5500">
                <a:solidFill>
                  <a:srgbClr val="005493"/>
                </a:solidFill>
                <a:latin typeface="Helvetica"/>
                <a:ea typeface="Helvetica"/>
                <a:cs typeface="Helvetica"/>
                <a:sym typeface="Helvetica"/>
              </a:defRPr>
            </a:pPr>
            <a:r>
              <a:t>readxl</a:t>
            </a:r>
          </a:p>
          <a:p>
            <a:pPr algn="l">
              <a:spcBef>
                <a:spcPts val="2400"/>
              </a:spcBef>
              <a:defRPr sz="5500">
                <a:solidFill>
                  <a:srgbClr val="005493"/>
                </a:solidFill>
                <a:latin typeface="Helvetica"/>
                <a:ea typeface="Helvetica"/>
                <a:cs typeface="Helvetica"/>
                <a:sym typeface="Helvetica"/>
              </a:defRPr>
            </a:pPr>
            <a:r>
              <a:t>rvest</a:t>
            </a:r>
          </a:p>
          <a:p>
            <a:pPr algn="l">
              <a:spcBef>
                <a:spcPts val="2400"/>
              </a:spcBef>
              <a:defRPr sz="5500">
                <a:solidFill>
                  <a:srgbClr val="005493"/>
                </a:solidFill>
                <a:latin typeface="Helvetica"/>
                <a:ea typeface="Helvetica"/>
                <a:cs typeface="Helvetica"/>
                <a:sym typeface="Helvetica"/>
              </a:defRPr>
            </a:pPr>
            <a:r>
              <a:t>xml2</a:t>
            </a:r>
          </a:p>
          <a:p>
            <a:pPr algn="l">
              <a:spcBef>
                <a:spcPts val="2400"/>
              </a:spcBef>
              <a:defRPr sz="5500">
                <a:solidFill>
                  <a:srgbClr val="005493"/>
                </a:solidFill>
                <a:latin typeface="Helvetica"/>
                <a:ea typeface="Helvetica"/>
                <a:cs typeface="Helvetica"/>
                <a:sym typeface="Helvetica"/>
              </a:defRPr>
            </a:pPr>
            <a:r>
              <a:t>modelr</a:t>
            </a:r>
          </a:p>
          <a:p>
            <a:pPr algn="l">
              <a:spcBef>
                <a:spcPts val="2400"/>
              </a:spcBef>
              <a:defRPr sz="5500">
                <a:solidFill>
                  <a:srgbClr val="005493"/>
                </a:solidFill>
                <a:latin typeface="Helvetica"/>
                <a:ea typeface="Helvetica"/>
                <a:cs typeface="Helvetica"/>
                <a:sym typeface="Helvetica"/>
              </a:defRPr>
            </a:pPr>
            <a:r>
              <a:t>tidyverse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Shape 970"/>
          <p:cNvSpPr txBox="1"/>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pPr/>
            <a:fld id="{86CB4B4D-7CA3-9044-876B-883B54F8677D}" type="slidenum"/>
          </a:p>
        </p:txBody>
      </p:sp>
      <p:grpSp>
        <p:nvGrpSpPr>
          <p:cNvPr id="973" name="Group 973"/>
          <p:cNvGrpSpPr/>
          <p:nvPr/>
        </p:nvGrpSpPr>
        <p:grpSpPr>
          <a:xfrm>
            <a:off x="1923328" y="579480"/>
            <a:ext cx="9325178" cy="12557040"/>
            <a:chOff x="0" y="0"/>
            <a:chExt cx="9325177" cy="12557039"/>
          </a:xfrm>
        </p:grpSpPr>
        <p:sp>
          <p:nvSpPr>
            <p:cNvPr id="971" name="Shape 971"/>
            <p:cNvSpPr/>
            <p:nvPr/>
          </p:nvSpPr>
          <p:spPr>
            <a:xfrm>
              <a:off x="0" y="0"/>
              <a:ext cx="9325178" cy="1255704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72" name="Shape 972"/>
            <p:cNvSpPr txBox="1"/>
            <p:nvPr/>
          </p:nvSpPr>
          <p:spPr>
            <a:xfrm>
              <a:off x="198519" y="28961"/>
              <a:ext cx="9049022" cy="12499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55675">
                <a:spcBef>
                  <a:spcPts val="1100"/>
                </a:spcBef>
                <a:defRPr sz="2964">
                  <a:solidFill>
                    <a:schemeClr val="accent1"/>
                  </a:solidFill>
                  <a:latin typeface="Monaco"/>
                  <a:ea typeface="Monaco"/>
                  <a:cs typeface="Monaco"/>
                  <a:sym typeface="Monaco"/>
                </a:defRPr>
              </a:pPr>
              <a:r>
                <a:t>install.packages("ggplot2")</a:t>
              </a:r>
            </a:p>
            <a:p>
              <a:pPr algn="l" defTabSz="455675">
                <a:spcBef>
                  <a:spcPts val="1100"/>
                </a:spcBef>
                <a:defRPr sz="2964">
                  <a:solidFill>
                    <a:schemeClr val="accent1"/>
                  </a:solidFill>
                  <a:latin typeface="Monaco"/>
                  <a:ea typeface="Monaco"/>
                  <a:cs typeface="Monaco"/>
                  <a:sym typeface="Monaco"/>
                </a:defRPr>
              </a:pPr>
              <a:r>
                <a:t>install.packages("dplyr")</a:t>
              </a:r>
            </a:p>
            <a:p>
              <a:pPr algn="l" defTabSz="455675">
                <a:spcBef>
                  <a:spcPts val="1100"/>
                </a:spcBef>
                <a:defRPr sz="2964">
                  <a:solidFill>
                    <a:schemeClr val="accent1"/>
                  </a:solidFill>
                  <a:latin typeface="Monaco"/>
                  <a:ea typeface="Monaco"/>
                  <a:cs typeface="Monaco"/>
                  <a:sym typeface="Monaco"/>
                </a:defRPr>
              </a:pPr>
              <a:r>
                <a:t>install.packages("tidyr")</a:t>
              </a:r>
            </a:p>
            <a:p>
              <a:pPr algn="l" defTabSz="455675">
                <a:spcBef>
                  <a:spcPts val="1100"/>
                </a:spcBef>
                <a:defRPr sz="2964">
                  <a:solidFill>
                    <a:schemeClr val="accent1"/>
                  </a:solidFill>
                  <a:latin typeface="Monaco"/>
                  <a:ea typeface="Monaco"/>
                  <a:cs typeface="Monaco"/>
                  <a:sym typeface="Monaco"/>
                </a:defRPr>
              </a:pPr>
              <a:r>
                <a:t>install.packages("readr")</a:t>
              </a:r>
            </a:p>
            <a:p>
              <a:pPr algn="l" defTabSz="455675">
                <a:spcBef>
                  <a:spcPts val="1100"/>
                </a:spcBef>
                <a:defRPr sz="2964">
                  <a:solidFill>
                    <a:schemeClr val="accent1"/>
                  </a:solidFill>
                  <a:latin typeface="Monaco"/>
                  <a:ea typeface="Monaco"/>
                  <a:cs typeface="Monaco"/>
                  <a:sym typeface="Monaco"/>
                </a:defRPr>
              </a:pPr>
              <a:r>
                <a:t>install.packages("purrr")</a:t>
              </a:r>
            </a:p>
            <a:p>
              <a:pPr algn="l" defTabSz="455675">
                <a:spcBef>
                  <a:spcPts val="1100"/>
                </a:spcBef>
                <a:defRPr sz="2964">
                  <a:solidFill>
                    <a:schemeClr val="accent1"/>
                  </a:solidFill>
                  <a:latin typeface="Monaco"/>
                  <a:ea typeface="Monaco"/>
                  <a:cs typeface="Monaco"/>
                  <a:sym typeface="Monaco"/>
                </a:defRPr>
              </a:pPr>
              <a:r>
                <a:t>install.packages("tibble")</a:t>
              </a:r>
            </a:p>
            <a:p>
              <a:pPr algn="l" defTabSz="455675">
                <a:spcBef>
                  <a:spcPts val="1100"/>
                </a:spcBef>
                <a:defRPr sz="2964">
                  <a:solidFill>
                    <a:schemeClr val="accent1"/>
                  </a:solidFill>
                  <a:latin typeface="Monaco"/>
                  <a:ea typeface="Monaco"/>
                  <a:cs typeface="Monaco"/>
                  <a:sym typeface="Monaco"/>
                </a:defRPr>
              </a:pPr>
              <a:r>
                <a:t>install.packages("hms")</a:t>
              </a:r>
            </a:p>
            <a:p>
              <a:pPr algn="l" defTabSz="455675">
                <a:spcBef>
                  <a:spcPts val="1100"/>
                </a:spcBef>
                <a:defRPr sz="2964">
                  <a:solidFill>
                    <a:schemeClr val="accent1"/>
                  </a:solidFill>
                  <a:latin typeface="Monaco"/>
                  <a:ea typeface="Monaco"/>
                  <a:cs typeface="Monaco"/>
                  <a:sym typeface="Monaco"/>
                </a:defRPr>
              </a:pPr>
              <a:r>
                <a:t>install.packages("stringr")</a:t>
              </a:r>
            </a:p>
            <a:p>
              <a:pPr algn="l" defTabSz="455675">
                <a:spcBef>
                  <a:spcPts val="1100"/>
                </a:spcBef>
                <a:defRPr sz="2964">
                  <a:solidFill>
                    <a:schemeClr val="accent1"/>
                  </a:solidFill>
                  <a:latin typeface="Monaco"/>
                  <a:ea typeface="Monaco"/>
                  <a:cs typeface="Monaco"/>
                  <a:sym typeface="Monaco"/>
                </a:defRPr>
              </a:pPr>
              <a:r>
                <a:t>install.packages("lubridate")</a:t>
              </a:r>
            </a:p>
            <a:p>
              <a:pPr algn="l" defTabSz="455675">
                <a:spcBef>
                  <a:spcPts val="1100"/>
                </a:spcBef>
                <a:defRPr sz="2964">
                  <a:solidFill>
                    <a:schemeClr val="accent1"/>
                  </a:solidFill>
                  <a:latin typeface="Monaco"/>
                  <a:ea typeface="Monaco"/>
                  <a:cs typeface="Monaco"/>
                  <a:sym typeface="Monaco"/>
                </a:defRPr>
              </a:pPr>
              <a:r>
                <a:t>install.packages("forcats")</a:t>
              </a:r>
            </a:p>
            <a:p>
              <a:pPr algn="l" defTabSz="455675">
                <a:spcBef>
                  <a:spcPts val="1100"/>
                </a:spcBef>
                <a:defRPr sz="2964">
                  <a:solidFill>
                    <a:schemeClr val="accent1"/>
                  </a:solidFill>
                  <a:latin typeface="Monaco"/>
                  <a:ea typeface="Monaco"/>
                  <a:cs typeface="Monaco"/>
                  <a:sym typeface="Monaco"/>
                </a:defRPr>
              </a:pPr>
              <a:r>
                <a:t>install.packages("DBI")</a:t>
              </a:r>
            </a:p>
            <a:p>
              <a:pPr algn="l" defTabSz="455675">
                <a:spcBef>
                  <a:spcPts val="1100"/>
                </a:spcBef>
                <a:defRPr sz="2964">
                  <a:solidFill>
                    <a:schemeClr val="accent1"/>
                  </a:solidFill>
                  <a:latin typeface="Monaco"/>
                  <a:ea typeface="Monaco"/>
                  <a:cs typeface="Monaco"/>
                  <a:sym typeface="Monaco"/>
                </a:defRPr>
              </a:pPr>
              <a:r>
                <a:t>install.packages("haven")</a:t>
              </a:r>
            </a:p>
            <a:p>
              <a:pPr algn="l" defTabSz="455675">
                <a:spcBef>
                  <a:spcPts val="1100"/>
                </a:spcBef>
                <a:defRPr sz="2964">
                  <a:solidFill>
                    <a:schemeClr val="accent1"/>
                  </a:solidFill>
                  <a:latin typeface="Monaco"/>
                  <a:ea typeface="Monaco"/>
                  <a:cs typeface="Monaco"/>
                  <a:sym typeface="Monaco"/>
                </a:defRPr>
              </a:pPr>
              <a:r>
                <a:t>install.packages("httr")</a:t>
              </a:r>
            </a:p>
            <a:p>
              <a:pPr algn="l" defTabSz="455675">
                <a:spcBef>
                  <a:spcPts val="1100"/>
                </a:spcBef>
                <a:defRPr sz="2964">
                  <a:solidFill>
                    <a:schemeClr val="accent1"/>
                  </a:solidFill>
                  <a:latin typeface="Monaco"/>
                  <a:ea typeface="Monaco"/>
                  <a:cs typeface="Monaco"/>
                  <a:sym typeface="Monaco"/>
                </a:defRPr>
              </a:pPr>
              <a:r>
                <a:t>install.packages("jsonlite")</a:t>
              </a:r>
            </a:p>
            <a:p>
              <a:pPr algn="l" defTabSz="455675">
                <a:spcBef>
                  <a:spcPts val="1100"/>
                </a:spcBef>
                <a:defRPr sz="2964">
                  <a:solidFill>
                    <a:schemeClr val="accent1"/>
                  </a:solidFill>
                  <a:latin typeface="Monaco"/>
                  <a:ea typeface="Monaco"/>
                  <a:cs typeface="Monaco"/>
                  <a:sym typeface="Monaco"/>
                </a:defRPr>
              </a:pPr>
              <a:r>
                <a:t>install.packages("readxl")</a:t>
              </a:r>
            </a:p>
            <a:p>
              <a:pPr algn="l" defTabSz="455675">
                <a:spcBef>
                  <a:spcPts val="1100"/>
                </a:spcBef>
                <a:defRPr sz="2964">
                  <a:solidFill>
                    <a:schemeClr val="accent1"/>
                  </a:solidFill>
                  <a:latin typeface="Monaco"/>
                  <a:ea typeface="Monaco"/>
                  <a:cs typeface="Monaco"/>
                  <a:sym typeface="Monaco"/>
                </a:defRPr>
              </a:pPr>
              <a:r>
                <a:t>install.packages("rvest")</a:t>
              </a:r>
            </a:p>
            <a:p>
              <a:pPr algn="l" defTabSz="455675">
                <a:spcBef>
                  <a:spcPts val="1100"/>
                </a:spcBef>
                <a:defRPr sz="2964">
                  <a:solidFill>
                    <a:schemeClr val="accent1"/>
                  </a:solidFill>
                  <a:latin typeface="Monaco"/>
                  <a:ea typeface="Monaco"/>
                  <a:cs typeface="Monaco"/>
                  <a:sym typeface="Monaco"/>
                </a:defRPr>
              </a:pPr>
              <a:r>
                <a:t>install.packages("xml2")</a:t>
              </a:r>
            </a:p>
            <a:p>
              <a:pPr algn="l" defTabSz="455675">
                <a:spcBef>
                  <a:spcPts val="1100"/>
                </a:spcBef>
                <a:defRPr sz="2964">
                  <a:solidFill>
                    <a:schemeClr val="accent1"/>
                  </a:solidFill>
                  <a:latin typeface="Monaco"/>
                  <a:ea typeface="Monaco"/>
                  <a:cs typeface="Monaco"/>
                  <a:sym typeface="Monaco"/>
                </a:defRPr>
              </a:pPr>
              <a:r>
                <a:t>install.packages("modelr")</a:t>
              </a:r>
            </a:p>
            <a:p>
              <a:pPr algn="l" defTabSz="455675">
                <a:spcBef>
                  <a:spcPts val="1100"/>
                </a:spcBef>
                <a:defRPr sz="2964">
                  <a:solidFill>
                    <a:schemeClr val="accent1"/>
                  </a:solidFill>
                  <a:latin typeface="Monaco"/>
                  <a:ea typeface="Monaco"/>
                  <a:cs typeface="Monaco"/>
                  <a:sym typeface="Monaco"/>
                </a:defRPr>
              </a:pPr>
              <a:r>
                <a:t>install.packages("broom")</a:t>
              </a:r>
            </a:p>
          </p:txBody>
        </p:sp>
      </p:grpSp>
      <p:sp>
        <p:nvSpPr>
          <p:cNvPr id="974" name="Shape 974"/>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6" name="Shape 976"/>
          <p:cNvSpPr txBox="1"/>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pPr/>
            <a:fld id="{86CB4B4D-7CA3-9044-876B-883B54F8677D}" type="slidenum"/>
          </a:p>
        </p:txBody>
      </p:sp>
      <p:sp>
        <p:nvSpPr>
          <p:cNvPr id="977" name="Shape 977"/>
          <p:cNvSpPr txBox="1"/>
          <p:nvPr/>
        </p:nvSpPr>
        <p:spPr>
          <a:xfrm>
            <a:off x="8666446" y="779944"/>
            <a:ext cx="7051108"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3400">
                <a:latin typeface="Helvetica"/>
                <a:ea typeface="Helvetica"/>
                <a:cs typeface="Helvetica"/>
                <a:sym typeface="Helvetica"/>
              </a:defRPr>
            </a:lvl1pPr>
          </a:lstStyle>
          <a:p>
            <a:pPr/>
            <a:r>
              <a:t>tidyverse</a:t>
            </a:r>
          </a:p>
        </p:txBody>
      </p:sp>
      <p:sp>
        <p:nvSpPr>
          <p:cNvPr id="978" name="Shape 978"/>
          <p:cNvSpPr txBox="1"/>
          <p:nvPr/>
        </p:nvSpPr>
        <p:spPr>
          <a:xfrm>
            <a:off x="5012215" y="3121943"/>
            <a:ext cx="17334622" cy="3194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defRPr sz="6000">
                <a:latin typeface="Helvetica"/>
                <a:ea typeface="Helvetica"/>
                <a:cs typeface="Helvetica"/>
                <a:sym typeface="Helvetica"/>
              </a:defRPr>
            </a:lvl1pPr>
          </a:lstStyle>
          <a:p>
            <a:pPr/>
            <a:r>
              <a:t>An R package that serves as a short cut for installing and loading the components of the tidyverse.</a:t>
            </a:r>
          </a:p>
        </p:txBody>
      </p:sp>
      <p:grpSp>
        <p:nvGrpSpPr>
          <p:cNvPr id="988" name="Group 988"/>
          <p:cNvGrpSpPr/>
          <p:nvPr/>
        </p:nvGrpSpPr>
        <p:grpSpPr>
          <a:xfrm>
            <a:off x="2037163" y="3802350"/>
            <a:ext cx="2371594" cy="1833608"/>
            <a:chOff x="0" y="0"/>
            <a:chExt cx="2371592" cy="1833606"/>
          </a:xfrm>
        </p:grpSpPr>
        <p:sp>
          <p:nvSpPr>
            <p:cNvPr id="979" name="Shape 979"/>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80" name="Shape 980"/>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81" name="Shape 981"/>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82" name="Shape 982"/>
            <p:cNvSpPr/>
            <p:nvPr/>
          </p:nvSpPr>
          <p:spPr>
            <a:xfrm flipH="1" rot="10800000">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83" name="Shape 983"/>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84" name="Shape 984"/>
            <p:cNvSpPr/>
            <p:nvPr/>
          </p:nvSpPr>
          <p:spPr>
            <a:xfrm flipH="1" rot="16200000">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85" name="Shape 985"/>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86" name="Shape 986"/>
            <p:cNvSpPr/>
            <p:nvPr/>
          </p:nvSpPr>
          <p:spPr>
            <a:xfrm flipH="1" rot="10800000">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sp>
          <p:nvSpPr>
            <p:cNvPr id="987" name="Shape 987"/>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sx="100000" sy="100000" kx="0" ky="0" algn="b" rotWithShape="0" blurRad="38100" dist="12700" dir="5400000">
                      <a:srgbClr val="000000">
                        <a:alpha val="50000"/>
                      </a:srgbClr>
                    </a:outerShdw>
                  </a:effectLst>
                </a:defRPr>
              </a:pPr>
            </a:p>
          </p:txBody>
        </p:sp>
      </p:grpSp>
      <p:sp>
        <p:nvSpPr>
          <p:cNvPr id="989" name="Shape 989"/>
          <p:cNvSpPr/>
          <p:nvPr/>
        </p:nvSpPr>
        <p:spPr>
          <a:xfrm>
            <a:off x="5044821" y="64585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90" name="Shape 990"/>
          <p:cNvSpPr txBox="1"/>
          <p:nvPr/>
        </p:nvSpPr>
        <p:spPr>
          <a:xfrm>
            <a:off x="5243339" y="6683310"/>
            <a:ext cx="15340809" cy="13336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1500"/>
              </a:spcBef>
              <a:defRPr sz="6400">
                <a:solidFill>
                  <a:schemeClr val="accent1"/>
                </a:solidFill>
                <a:latin typeface="Monaco"/>
                <a:ea typeface="Monaco"/>
                <a:cs typeface="Monaco"/>
                <a:sym typeface="Monaco"/>
              </a:defRPr>
            </a:lvl1pPr>
          </a:lstStyle>
          <a:p>
            <a:pPr/>
            <a:r>
              <a:t>install.packages("tidyverse")</a:t>
            </a:r>
          </a:p>
        </p:txBody>
      </p:sp>
      <p:sp>
        <p:nvSpPr>
          <p:cNvPr id="991" name="Shape 991"/>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Shape 995"/>
          <p:cNvSpPr txBox="1"/>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pPr/>
            <a:fld id="{86CB4B4D-7CA3-9044-876B-883B54F8677D}" type="slidenum"/>
          </a:p>
        </p:txBody>
      </p:sp>
      <p:grpSp>
        <p:nvGrpSpPr>
          <p:cNvPr id="1001" name="Group 1001"/>
          <p:cNvGrpSpPr/>
          <p:nvPr/>
        </p:nvGrpSpPr>
        <p:grpSpPr>
          <a:xfrm>
            <a:off x="1916092" y="581720"/>
            <a:ext cx="9339650" cy="12554800"/>
            <a:chOff x="0" y="0"/>
            <a:chExt cx="9339649" cy="12554799"/>
          </a:xfrm>
        </p:grpSpPr>
        <p:sp>
          <p:nvSpPr>
            <p:cNvPr id="996" name="Shape 996"/>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997" name="Shape 997"/>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4000">
                  <a:solidFill>
                    <a:schemeClr val="accent1"/>
                  </a:solidFill>
                  <a:latin typeface="Monaco"/>
                  <a:ea typeface="Monaco"/>
                  <a:cs typeface="Monaco"/>
                  <a:sym typeface="Monaco"/>
                </a:defRPr>
              </a:lvl1pPr>
            </a:lstStyle>
            <a:p>
              <a:pPr/>
              <a:r>
                <a:t>install.packages("tidyverse")</a:t>
              </a:r>
            </a:p>
          </p:txBody>
        </p:sp>
        <p:sp>
          <p:nvSpPr>
            <p:cNvPr id="998" name="Shape 998"/>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Helvetica"/>
                  <a:ea typeface="Helvetica"/>
                  <a:cs typeface="Helvetica"/>
                  <a:sym typeface="Helvetica"/>
                </a:defRPr>
              </a:lvl1pPr>
            </a:lstStyle>
            <a:p>
              <a:pPr/>
              <a:r>
                <a:t>does the equivalent of</a:t>
              </a:r>
            </a:p>
          </p:txBody>
        </p:sp>
        <p:sp>
          <p:nvSpPr>
            <p:cNvPr id="999" name="Shape 999"/>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1000" name="Shape 1000"/>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chemeClr val="accent1"/>
                  </a:solidFill>
                  <a:latin typeface="Monaco"/>
                  <a:ea typeface="Monaco"/>
                  <a:cs typeface="Monaco"/>
                  <a:sym typeface="Monaco"/>
                </a:defRPr>
              </a:pPr>
              <a:r>
                <a:t>install.packages("hms")</a:t>
              </a:r>
            </a:p>
            <a:p>
              <a:pPr algn="l" defTabSz="356362">
                <a:spcBef>
                  <a:spcPts val="900"/>
                </a:spcBef>
                <a:defRPr sz="2318">
                  <a:solidFill>
                    <a:schemeClr val="accent1"/>
                  </a:solidFill>
                  <a:latin typeface="Monaco"/>
                  <a:ea typeface="Monaco"/>
                  <a:cs typeface="Monaco"/>
                  <a:sym typeface="Monaco"/>
                </a:defRPr>
              </a:pPr>
              <a:r>
                <a:t>install.packages("stringr")</a:t>
              </a:r>
            </a:p>
            <a:p>
              <a:pPr algn="l" defTabSz="356362">
                <a:spcBef>
                  <a:spcPts val="900"/>
                </a:spcBef>
                <a:defRPr sz="2318">
                  <a:solidFill>
                    <a:schemeClr val="accent1"/>
                  </a:solidFill>
                  <a:latin typeface="Monaco"/>
                  <a:ea typeface="Monaco"/>
                  <a:cs typeface="Monaco"/>
                  <a:sym typeface="Monaco"/>
                </a:defRPr>
              </a:pPr>
              <a:r>
                <a:t>install.packages("lubridate")</a:t>
              </a:r>
            </a:p>
            <a:p>
              <a:pPr algn="l" defTabSz="356362">
                <a:spcBef>
                  <a:spcPts val="900"/>
                </a:spcBef>
                <a:defRPr sz="2318">
                  <a:solidFill>
                    <a:schemeClr val="accent1"/>
                  </a:solidFill>
                  <a:latin typeface="Monaco"/>
                  <a:ea typeface="Monaco"/>
                  <a:cs typeface="Monaco"/>
                  <a:sym typeface="Monaco"/>
                </a:defRPr>
              </a:pPr>
              <a:r>
                <a:t>install.packages("forcats")</a:t>
              </a:r>
            </a:p>
            <a:p>
              <a:pPr algn="l" defTabSz="356362">
                <a:spcBef>
                  <a:spcPts val="900"/>
                </a:spcBef>
                <a:defRPr sz="2318">
                  <a:solidFill>
                    <a:schemeClr val="accent1"/>
                  </a:solidFill>
                  <a:latin typeface="Monaco"/>
                  <a:ea typeface="Monaco"/>
                  <a:cs typeface="Monaco"/>
                  <a:sym typeface="Monaco"/>
                </a:defRPr>
              </a:pPr>
              <a:r>
                <a:t>install.packages("DBI")</a:t>
              </a:r>
            </a:p>
            <a:p>
              <a:pPr algn="l" defTabSz="356362">
                <a:spcBef>
                  <a:spcPts val="900"/>
                </a:spcBef>
                <a:defRPr sz="2318">
                  <a:solidFill>
                    <a:schemeClr val="accent1"/>
                  </a:solidFill>
                  <a:latin typeface="Monaco"/>
                  <a:ea typeface="Monaco"/>
                  <a:cs typeface="Monaco"/>
                  <a:sym typeface="Monaco"/>
                </a:defRPr>
              </a:pPr>
              <a:r>
                <a:t>install.packages("haven")</a:t>
              </a:r>
            </a:p>
            <a:p>
              <a:pPr algn="l" defTabSz="356362">
                <a:spcBef>
                  <a:spcPts val="900"/>
                </a:spcBef>
                <a:defRPr sz="2318">
                  <a:solidFill>
                    <a:schemeClr val="accent1"/>
                  </a:solidFill>
                  <a:latin typeface="Monaco"/>
                  <a:ea typeface="Monaco"/>
                  <a:cs typeface="Monaco"/>
                  <a:sym typeface="Monaco"/>
                </a:defRPr>
              </a:pPr>
              <a:r>
                <a:t>install.packages("httr")</a:t>
              </a:r>
            </a:p>
            <a:p>
              <a:pPr algn="l" defTabSz="356362">
                <a:spcBef>
                  <a:spcPts val="900"/>
                </a:spcBef>
                <a:defRPr sz="2318">
                  <a:solidFill>
                    <a:schemeClr val="accent1"/>
                  </a:solidFill>
                  <a:latin typeface="Monaco"/>
                  <a:ea typeface="Monaco"/>
                  <a:cs typeface="Monaco"/>
                  <a:sym typeface="Monaco"/>
                </a:defRPr>
              </a:pPr>
              <a:r>
                <a:t>install.packages("jsonlite")</a:t>
              </a:r>
            </a:p>
            <a:p>
              <a:pPr algn="l" defTabSz="356362">
                <a:spcBef>
                  <a:spcPts val="900"/>
                </a:spcBef>
                <a:defRPr sz="2318">
                  <a:solidFill>
                    <a:schemeClr val="accent1"/>
                  </a:solidFill>
                  <a:latin typeface="Monaco"/>
                  <a:ea typeface="Monaco"/>
                  <a:cs typeface="Monaco"/>
                  <a:sym typeface="Monaco"/>
                </a:defRPr>
              </a:pPr>
              <a:r>
                <a:t>install.packages("readxl")</a:t>
              </a:r>
            </a:p>
            <a:p>
              <a:pPr algn="l" defTabSz="356362">
                <a:spcBef>
                  <a:spcPts val="900"/>
                </a:spcBef>
                <a:defRPr sz="2318">
                  <a:solidFill>
                    <a:schemeClr val="accent1"/>
                  </a:solidFill>
                  <a:latin typeface="Monaco"/>
                  <a:ea typeface="Monaco"/>
                  <a:cs typeface="Monaco"/>
                  <a:sym typeface="Monaco"/>
                </a:defRPr>
              </a:pPr>
              <a:r>
                <a:t>install.packages("rvest")</a:t>
              </a:r>
            </a:p>
            <a:p>
              <a:pPr algn="l" defTabSz="356362">
                <a:spcBef>
                  <a:spcPts val="900"/>
                </a:spcBef>
                <a:defRPr sz="2318">
                  <a:solidFill>
                    <a:schemeClr val="accent1"/>
                  </a:solidFill>
                  <a:latin typeface="Monaco"/>
                  <a:ea typeface="Monaco"/>
                  <a:cs typeface="Monaco"/>
                  <a:sym typeface="Monaco"/>
                </a:defRPr>
              </a:pPr>
              <a:r>
                <a:t>install.packages("xml2")</a:t>
              </a:r>
            </a:p>
            <a:p>
              <a:pPr algn="l" defTabSz="356362">
                <a:spcBef>
                  <a:spcPts val="900"/>
                </a:spcBef>
                <a:defRPr sz="2318">
                  <a:solidFill>
                    <a:schemeClr val="accent1"/>
                  </a:solidFill>
                  <a:latin typeface="Monaco"/>
                  <a:ea typeface="Monaco"/>
                  <a:cs typeface="Monaco"/>
                  <a:sym typeface="Monaco"/>
                </a:defRPr>
              </a:pPr>
              <a:r>
                <a:t>install.packages("modelr")</a:t>
              </a:r>
            </a:p>
            <a:p>
              <a:pPr algn="l" defTabSz="356362">
                <a:spcBef>
                  <a:spcPts val="900"/>
                </a:spcBef>
                <a:defRPr sz="2318">
                  <a:solidFill>
                    <a:schemeClr val="accent1"/>
                  </a:solidFill>
                  <a:latin typeface="Monaco"/>
                  <a:ea typeface="Monaco"/>
                  <a:cs typeface="Monaco"/>
                  <a:sym typeface="Monaco"/>
                </a:defRPr>
              </a:pPr>
              <a:r>
                <a:t>install.packages("broom")</a:t>
              </a:r>
            </a:p>
          </p:txBody>
        </p:sp>
      </p:grpSp>
      <p:sp>
        <p:nvSpPr>
          <p:cNvPr id="1002" name="Shape 1002"/>
          <p:cNvSpPr/>
          <p:nvPr/>
        </p:nvSpPr>
        <p:spPr>
          <a:xfrm rot="18900000">
            <a:off x="13752568" y="9096334"/>
            <a:ext cx="14360947" cy="2393919"/>
          </a:xfrm>
          <a:prstGeom prst="rect">
            <a:avLst/>
          </a:prstGeom>
          <a:solidFill>
            <a:srgbClr val="78AAD6"/>
          </a:solidFill>
          <a:ln w="254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90000"/>
              </a:lnSpc>
              <a:defRPr b="1">
                <a:solidFill>
                  <a:srgbClr val="FFFFFF"/>
                </a:solidFill>
                <a:latin typeface="Helvetica"/>
                <a:ea typeface="Helvetica"/>
                <a:cs typeface="Helvetica"/>
                <a:sym typeface="Helvetica"/>
              </a:defRPr>
            </a:pPr>
            <a:r>
              <a:t>I've already installed all of </a:t>
            </a:r>
          </a:p>
          <a:p>
            <a:pPr>
              <a:lnSpc>
                <a:spcPct val="90000"/>
              </a:lnSpc>
              <a:defRPr b="1">
                <a:solidFill>
                  <a:srgbClr val="FFFFFF"/>
                </a:solidFill>
                <a:latin typeface="Helvetica"/>
                <a:ea typeface="Helvetica"/>
                <a:cs typeface="Helvetica"/>
                <a:sym typeface="Helvetica"/>
              </a:defRPr>
            </a:pPr>
            <a:r>
              <a:t>the packages you need </a:t>
            </a:r>
          </a:p>
        </p:txBody>
      </p:sp>
      <p:sp>
        <p:nvSpPr>
          <p:cNvPr id="1003" name="Shape 1003"/>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2"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Shape 1005"/>
          <p:cNvSpPr txBox="1"/>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pPr/>
            <a:fld id="{86CB4B4D-7CA3-9044-876B-883B54F8677D}" type="slidenum"/>
          </a:p>
        </p:txBody>
      </p:sp>
      <p:sp>
        <p:nvSpPr>
          <p:cNvPr id="1006" name="Shape 1006"/>
          <p:cNvSpPr txBox="1"/>
          <p:nvPr/>
        </p:nvSpPr>
        <p:spPr>
          <a:xfrm>
            <a:off x="6108827" y="770368"/>
            <a:ext cx="12166346"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78358">
              <a:defRPr sz="13266">
                <a:latin typeface="Helvetica"/>
                <a:ea typeface="Helvetica"/>
                <a:cs typeface="Helvetica"/>
                <a:sym typeface="Helvetica"/>
              </a:defRPr>
            </a:lvl1pPr>
          </a:lstStyle>
          <a:p>
            <a:pPr/>
            <a:r>
              <a:t>Using packages</a:t>
            </a:r>
          </a:p>
        </p:txBody>
      </p:sp>
      <p:grpSp>
        <p:nvGrpSpPr>
          <p:cNvPr id="1011" name="Group 1011"/>
          <p:cNvGrpSpPr/>
          <p:nvPr/>
        </p:nvGrpSpPr>
        <p:grpSpPr>
          <a:xfrm>
            <a:off x="1916092" y="4813300"/>
            <a:ext cx="9617983" cy="3817882"/>
            <a:chOff x="0" y="801687"/>
            <a:chExt cx="9617981" cy="3817881"/>
          </a:xfrm>
        </p:grpSpPr>
        <p:sp>
          <p:nvSpPr>
            <p:cNvPr id="1007" name="Shape 1007"/>
            <p:cNvSpPr/>
            <p:nvPr/>
          </p:nvSpPr>
          <p:spPr>
            <a:xfrm>
              <a:off x="7235" y="193476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1008" name="Shape 1008"/>
            <p:cNvSpPr txBox="1"/>
            <p:nvPr/>
          </p:nvSpPr>
          <p:spPr>
            <a:xfrm>
              <a:off x="205754" y="2083363"/>
              <a:ext cx="9412228" cy="995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5000">
                  <a:solidFill>
                    <a:schemeClr val="accent1"/>
                  </a:solidFill>
                  <a:latin typeface="Monaco"/>
                  <a:ea typeface="Monaco"/>
                  <a:cs typeface="Monaco"/>
                  <a:sym typeface="Monaco"/>
                </a:defRPr>
              </a:lvl1pPr>
            </a:lstStyle>
            <a:p>
              <a:pPr/>
              <a:r>
                <a:t>install.packages("foo")</a:t>
              </a:r>
            </a:p>
          </p:txBody>
        </p:sp>
        <p:sp>
          <p:nvSpPr>
            <p:cNvPr id="1009" name="Shape 1009"/>
            <p:cNvSpPr txBox="1"/>
            <p:nvPr/>
          </p:nvSpPr>
          <p:spPr>
            <a:xfrm>
              <a:off x="0" y="3148395"/>
              <a:ext cx="9339650" cy="14711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Helvetica"/>
                  <a:ea typeface="Helvetica"/>
                  <a:cs typeface="Helvetica"/>
                  <a:sym typeface="Helvetica"/>
                </a:defRPr>
              </a:lvl1pPr>
            </a:lstStyle>
            <a:p>
              <a:pPr/>
              <a:r>
                <a:t>Downloads files to computer</a:t>
              </a:r>
            </a:p>
          </p:txBody>
        </p:sp>
        <p:sp>
          <p:nvSpPr>
            <p:cNvPr id="1010" name="Shape 1010"/>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b="1" sz="9600">
                  <a:latin typeface="Helvetica"/>
                  <a:ea typeface="Helvetica"/>
                  <a:cs typeface="Helvetica"/>
                  <a:sym typeface="Helvetica"/>
                </a:defRPr>
              </a:lvl1pPr>
            </a:lstStyle>
            <a:p>
              <a:pPr/>
              <a:r>
                <a:t>1</a:t>
              </a:r>
            </a:p>
          </p:txBody>
        </p:sp>
      </p:grpSp>
      <p:grpSp>
        <p:nvGrpSpPr>
          <p:cNvPr id="1016" name="Group 1016"/>
          <p:cNvGrpSpPr/>
          <p:nvPr/>
        </p:nvGrpSpPr>
        <p:grpSpPr>
          <a:xfrm>
            <a:off x="13128257" y="4813299"/>
            <a:ext cx="9339650" cy="3860140"/>
            <a:chOff x="0" y="801687"/>
            <a:chExt cx="9339649" cy="3860138"/>
          </a:xfrm>
        </p:grpSpPr>
        <p:sp>
          <p:nvSpPr>
            <p:cNvPr id="1012" name="Shape 1012"/>
            <p:cNvSpPr/>
            <p:nvPr/>
          </p:nvSpPr>
          <p:spPr>
            <a:xfrm>
              <a:off x="7236" y="193252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1013" name="Shape 1013"/>
            <p:cNvSpPr txBox="1"/>
            <p:nvPr/>
          </p:nvSpPr>
          <p:spPr>
            <a:xfrm>
              <a:off x="205754" y="2083363"/>
              <a:ext cx="8740969" cy="9951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5000">
                  <a:solidFill>
                    <a:schemeClr val="accent1"/>
                  </a:solidFill>
                  <a:latin typeface="Monaco"/>
                  <a:ea typeface="Monaco"/>
                  <a:cs typeface="Monaco"/>
                  <a:sym typeface="Monaco"/>
                </a:defRPr>
              </a:lvl1pPr>
            </a:lstStyle>
            <a:p>
              <a:pPr/>
              <a:r>
                <a:t>library("foo")</a:t>
              </a:r>
            </a:p>
          </p:txBody>
        </p:sp>
        <p:sp>
          <p:nvSpPr>
            <p:cNvPr id="1014" name="Shape 1014"/>
            <p:cNvSpPr txBox="1"/>
            <p:nvPr/>
          </p:nvSpPr>
          <p:spPr>
            <a:xfrm>
              <a:off x="0" y="3146155"/>
              <a:ext cx="9339650" cy="15156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Helvetica"/>
                  <a:ea typeface="Helvetica"/>
                  <a:cs typeface="Helvetica"/>
                  <a:sym typeface="Helvetica"/>
                </a:defRPr>
              </a:lvl1pPr>
            </a:lstStyle>
            <a:p>
              <a:pPr/>
              <a:r>
                <a:t>Loads package</a:t>
              </a:r>
            </a:p>
          </p:txBody>
        </p:sp>
        <p:sp>
          <p:nvSpPr>
            <p:cNvPr id="1015" name="Shape 1015"/>
            <p:cNvSpPr/>
            <p:nvPr/>
          </p:nvSpPr>
          <p:spPr>
            <a:xfrm>
              <a:off x="4049149" y="801687"/>
              <a:ext cx="124135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b="1" sz="9600">
                  <a:latin typeface="Helvetica"/>
                  <a:ea typeface="Helvetica"/>
                  <a:cs typeface="Helvetica"/>
                  <a:sym typeface="Helvetica"/>
                </a:defRPr>
              </a:lvl1pPr>
            </a:lstStyle>
            <a:p>
              <a:pPr/>
              <a:r>
                <a:t>2</a:t>
              </a:r>
            </a:p>
          </p:txBody>
        </p:sp>
      </p:grpSp>
      <p:sp>
        <p:nvSpPr>
          <p:cNvPr id="1017" name="Shape 1017"/>
          <p:cNvSpPr txBox="1"/>
          <p:nvPr/>
        </p:nvSpPr>
        <p:spPr>
          <a:xfrm>
            <a:off x="1904735" y="8293241"/>
            <a:ext cx="6849996"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6400">
                <a:solidFill>
                  <a:srgbClr val="78AAD6"/>
                </a:solidFill>
                <a:latin typeface="Helvetica"/>
                <a:ea typeface="Helvetica"/>
                <a:cs typeface="Helvetica"/>
                <a:sym typeface="Helvetica"/>
              </a:defRPr>
            </a:lvl1pPr>
          </a:lstStyle>
          <a:p>
            <a:pPr/>
            <a:r>
              <a:t>1 x per computer</a:t>
            </a:r>
          </a:p>
        </p:txBody>
      </p:sp>
      <p:sp>
        <p:nvSpPr>
          <p:cNvPr id="1018" name="Shape 1018"/>
          <p:cNvSpPr txBox="1"/>
          <p:nvPr/>
        </p:nvSpPr>
        <p:spPr>
          <a:xfrm>
            <a:off x="13079769" y="8293241"/>
            <a:ext cx="6849996" cy="1120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b="1" sz="6400">
                <a:solidFill>
                  <a:srgbClr val="78AAD6"/>
                </a:solidFill>
                <a:latin typeface="Helvetica"/>
                <a:ea typeface="Helvetica"/>
                <a:cs typeface="Helvetica"/>
                <a:sym typeface="Helvetica"/>
              </a:defRPr>
            </a:lvl1pPr>
          </a:lstStyle>
          <a:p>
            <a:pPr/>
            <a:r>
              <a:t>1 x per R Session</a:t>
            </a:r>
          </a:p>
        </p:txBody>
      </p:sp>
      <p:sp>
        <p:nvSpPr>
          <p:cNvPr id="1019" name="Shape 101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3" name="Shape 1023"/>
          <p:cNvSpPr txBox="1"/>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pPr/>
            <a:fld id="{86CB4B4D-7CA3-9044-876B-883B54F8677D}" type="slidenum"/>
          </a:p>
        </p:txBody>
      </p:sp>
      <p:grpSp>
        <p:nvGrpSpPr>
          <p:cNvPr id="1029" name="Group 1029"/>
          <p:cNvGrpSpPr/>
          <p:nvPr/>
        </p:nvGrpSpPr>
        <p:grpSpPr>
          <a:xfrm>
            <a:off x="1916092" y="581720"/>
            <a:ext cx="9339650" cy="12554800"/>
            <a:chOff x="0" y="0"/>
            <a:chExt cx="9339649" cy="12554799"/>
          </a:xfrm>
        </p:grpSpPr>
        <p:sp>
          <p:nvSpPr>
            <p:cNvPr id="1024" name="Shape 1024"/>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1025" name="Shape 1025"/>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4000">
                  <a:solidFill>
                    <a:schemeClr val="accent1"/>
                  </a:solidFill>
                  <a:latin typeface="Monaco"/>
                  <a:ea typeface="Monaco"/>
                  <a:cs typeface="Monaco"/>
                  <a:sym typeface="Monaco"/>
                </a:defRPr>
              </a:lvl1pPr>
            </a:lstStyle>
            <a:p>
              <a:pPr/>
              <a:r>
                <a:t>install.packages("tidyverse")</a:t>
              </a:r>
            </a:p>
          </p:txBody>
        </p:sp>
        <p:sp>
          <p:nvSpPr>
            <p:cNvPr id="1026" name="Shape 1026"/>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Helvetica"/>
                  <a:ea typeface="Helvetica"/>
                  <a:cs typeface="Helvetica"/>
                  <a:sym typeface="Helvetica"/>
                </a:defRPr>
              </a:lvl1pPr>
            </a:lstStyle>
            <a:p>
              <a:pPr/>
              <a:r>
                <a:t>does the equivalent of</a:t>
              </a:r>
            </a:p>
          </p:txBody>
        </p:sp>
        <p:sp>
          <p:nvSpPr>
            <p:cNvPr id="1027" name="Shape 1027"/>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1028" name="Shape 1028"/>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chemeClr val="accent1"/>
                  </a:solidFill>
                  <a:latin typeface="Monaco"/>
                  <a:ea typeface="Monaco"/>
                  <a:cs typeface="Monaco"/>
                  <a:sym typeface="Monaco"/>
                </a:defRPr>
              </a:pPr>
              <a:r>
                <a:t>install.packages("stringr")</a:t>
              </a:r>
            </a:p>
            <a:p>
              <a:pPr algn="l" defTabSz="356362">
                <a:spcBef>
                  <a:spcPts val="900"/>
                </a:spcBef>
                <a:defRPr sz="2318">
                  <a:solidFill>
                    <a:schemeClr val="accent1"/>
                  </a:solidFill>
                  <a:latin typeface="Monaco"/>
                  <a:ea typeface="Monaco"/>
                  <a:cs typeface="Monaco"/>
                  <a:sym typeface="Monaco"/>
                </a:defRPr>
              </a:pPr>
              <a:r>
                <a:t>install.packages("forcats")</a:t>
              </a:r>
            </a:p>
            <a:p>
              <a:pPr algn="l" defTabSz="356362">
                <a:spcBef>
                  <a:spcPts val="900"/>
                </a:spcBef>
                <a:defRPr sz="2318">
                  <a:solidFill>
                    <a:srgbClr val="A6AAA9"/>
                  </a:solidFill>
                  <a:latin typeface="Monaco"/>
                  <a:ea typeface="Monaco"/>
                  <a:cs typeface="Monaco"/>
                  <a:sym typeface="Monaco"/>
                </a:defRPr>
              </a:pPr>
              <a:r>
                <a:t>install.packages("lubridate")</a:t>
              </a:r>
            </a:p>
            <a:p>
              <a:pPr algn="l" defTabSz="356362">
                <a:spcBef>
                  <a:spcPts val="900"/>
                </a:spcBef>
                <a:defRPr sz="2318">
                  <a:solidFill>
                    <a:srgbClr val="A6AAA9"/>
                  </a:solidFill>
                  <a:latin typeface="Monaco"/>
                  <a:ea typeface="Monaco"/>
                  <a:cs typeface="Monaco"/>
                  <a:sym typeface="Monaco"/>
                </a:defRPr>
              </a:pPr>
              <a:r>
                <a:t>install.packages("hms")</a:t>
              </a:r>
            </a:p>
            <a:p>
              <a:pPr algn="l" defTabSz="356362">
                <a:spcBef>
                  <a:spcPts val="900"/>
                </a:spcBef>
                <a:defRPr sz="2318">
                  <a:solidFill>
                    <a:srgbClr val="A6AAA9"/>
                  </a:solidFill>
                  <a:latin typeface="Monaco"/>
                  <a:ea typeface="Monaco"/>
                  <a:cs typeface="Monaco"/>
                  <a:sym typeface="Monaco"/>
                </a:defRPr>
              </a:pPr>
              <a:r>
                <a:t>install.packages("DBI")</a:t>
              </a:r>
            </a:p>
            <a:p>
              <a:pPr algn="l" defTabSz="356362">
                <a:spcBef>
                  <a:spcPts val="900"/>
                </a:spcBef>
                <a:defRPr sz="2318">
                  <a:solidFill>
                    <a:srgbClr val="A6AAA9"/>
                  </a:solidFill>
                  <a:latin typeface="Monaco"/>
                  <a:ea typeface="Monaco"/>
                  <a:cs typeface="Monaco"/>
                  <a:sym typeface="Monaco"/>
                </a:defRPr>
              </a:pPr>
              <a:r>
                <a:t>install.packages("haven")</a:t>
              </a:r>
            </a:p>
            <a:p>
              <a:pPr algn="l" defTabSz="356362">
                <a:spcBef>
                  <a:spcPts val="900"/>
                </a:spcBef>
                <a:defRPr sz="2318">
                  <a:solidFill>
                    <a:srgbClr val="A6AAA9"/>
                  </a:solidFill>
                  <a:latin typeface="Monaco"/>
                  <a:ea typeface="Monaco"/>
                  <a:cs typeface="Monaco"/>
                  <a:sym typeface="Monaco"/>
                </a:defRPr>
              </a:pPr>
              <a:r>
                <a:t>install.packages("httr")</a:t>
              </a:r>
            </a:p>
            <a:p>
              <a:pPr algn="l" defTabSz="356362">
                <a:spcBef>
                  <a:spcPts val="900"/>
                </a:spcBef>
                <a:defRPr sz="2318">
                  <a:solidFill>
                    <a:srgbClr val="A6AAA9"/>
                  </a:solidFill>
                  <a:latin typeface="Monaco"/>
                  <a:ea typeface="Monaco"/>
                  <a:cs typeface="Monaco"/>
                  <a:sym typeface="Monaco"/>
                </a:defRPr>
              </a:pPr>
              <a:r>
                <a:t>install.packages("jsonlite")</a:t>
              </a:r>
            </a:p>
            <a:p>
              <a:pPr algn="l" defTabSz="356362">
                <a:spcBef>
                  <a:spcPts val="900"/>
                </a:spcBef>
                <a:defRPr sz="2318">
                  <a:solidFill>
                    <a:srgbClr val="A6AAA9"/>
                  </a:solidFill>
                  <a:latin typeface="Monaco"/>
                  <a:ea typeface="Monaco"/>
                  <a:cs typeface="Monaco"/>
                  <a:sym typeface="Monaco"/>
                </a:defRPr>
              </a:pPr>
              <a:r>
                <a:t>install.packages("readxl")</a:t>
              </a:r>
            </a:p>
            <a:p>
              <a:pPr algn="l" defTabSz="356362">
                <a:spcBef>
                  <a:spcPts val="900"/>
                </a:spcBef>
                <a:defRPr sz="2318">
                  <a:solidFill>
                    <a:srgbClr val="A6AAA9"/>
                  </a:solidFill>
                  <a:latin typeface="Monaco"/>
                  <a:ea typeface="Monaco"/>
                  <a:cs typeface="Monaco"/>
                  <a:sym typeface="Monaco"/>
                </a:defRPr>
              </a:pPr>
              <a:r>
                <a:t>install.packages("rvest")</a:t>
              </a:r>
            </a:p>
            <a:p>
              <a:pPr algn="l" defTabSz="356362">
                <a:spcBef>
                  <a:spcPts val="900"/>
                </a:spcBef>
                <a:defRPr sz="2318">
                  <a:solidFill>
                    <a:srgbClr val="A6AAA9"/>
                  </a:solidFill>
                  <a:latin typeface="Monaco"/>
                  <a:ea typeface="Monaco"/>
                  <a:cs typeface="Monaco"/>
                  <a:sym typeface="Monaco"/>
                </a:defRPr>
              </a:pPr>
              <a:r>
                <a:t>install.packages("xml2")</a:t>
              </a:r>
            </a:p>
            <a:p>
              <a:pPr algn="l" defTabSz="356362">
                <a:spcBef>
                  <a:spcPts val="900"/>
                </a:spcBef>
                <a:defRPr sz="2318">
                  <a:solidFill>
                    <a:srgbClr val="A6AAA9"/>
                  </a:solidFill>
                  <a:latin typeface="Monaco"/>
                  <a:ea typeface="Monaco"/>
                  <a:cs typeface="Monaco"/>
                  <a:sym typeface="Monaco"/>
                </a:defRPr>
              </a:pPr>
              <a:r>
                <a:t>install.packages("modelr")</a:t>
              </a:r>
            </a:p>
            <a:p>
              <a:pPr algn="l" defTabSz="356362">
                <a:spcBef>
                  <a:spcPts val="900"/>
                </a:spcBef>
                <a:defRPr sz="2318">
                  <a:solidFill>
                    <a:srgbClr val="A6AAA9"/>
                  </a:solidFill>
                  <a:latin typeface="Monaco"/>
                  <a:ea typeface="Monaco"/>
                  <a:cs typeface="Monaco"/>
                  <a:sym typeface="Monaco"/>
                </a:defRPr>
              </a:pPr>
              <a:r>
                <a:t>install.packages("broom")</a:t>
              </a:r>
            </a:p>
          </p:txBody>
        </p:sp>
      </p:grpSp>
      <p:grpSp>
        <p:nvGrpSpPr>
          <p:cNvPr id="1035" name="Group 1035"/>
          <p:cNvGrpSpPr/>
          <p:nvPr/>
        </p:nvGrpSpPr>
        <p:grpSpPr>
          <a:xfrm>
            <a:off x="13128257" y="579480"/>
            <a:ext cx="9339650" cy="12554800"/>
            <a:chOff x="0" y="0"/>
            <a:chExt cx="9339649" cy="12554799"/>
          </a:xfrm>
        </p:grpSpPr>
        <p:sp>
          <p:nvSpPr>
            <p:cNvPr id="1030" name="Shape 1030"/>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1031" name="Shape 1031"/>
            <p:cNvSpPr txBox="1"/>
            <p:nvPr/>
          </p:nvSpPr>
          <p:spPr>
            <a:xfrm>
              <a:off x="205754" y="224795"/>
              <a:ext cx="9049023" cy="870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a:spcBef>
                  <a:spcPts val="1500"/>
                </a:spcBef>
                <a:defRPr sz="4000">
                  <a:solidFill>
                    <a:schemeClr val="accent1"/>
                  </a:solidFill>
                  <a:latin typeface="Monaco"/>
                  <a:ea typeface="Monaco"/>
                  <a:cs typeface="Monaco"/>
                  <a:sym typeface="Monaco"/>
                </a:defRPr>
              </a:lvl1pPr>
            </a:lstStyle>
            <a:p>
              <a:pPr/>
              <a:r>
                <a:t>library("tidyverse")</a:t>
              </a:r>
            </a:p>
          </p:txBody>
        </p:sp>
        <p:sp>
          <p:nvSpPr>
            <p:cNvPr id="1032" name="Shape 1032"/>
            <p:cNvSpPr txBox="1"/>
            <p:nvPr/>
          </p:nvSpPr>
          <p:spPr>
            <a:xfrm>
              <a:off x="0" y="1213627"/>
              <a:ext cx="9339650" cy="13731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algn="l">
                <a:defRPr sz="5000">
                  <a:latin typeface="Helvetica"/>
                  <a:ea typeface="Helvetica"/>
                  <a:cs typeface="Helvetica"/>
                  <a:sym typeface="Helvetica"/>
                </a:defRPr>
              </a:lvl1pPr>
            </a:lstStyle>
            <a:p>
              <a:pPr/>
              <a:r>
                <a:t>does the equivalent of</a:t>
              </a:r>
            </a:p>
          </p:txBody>
        </p:sp>
        <p:sp>
          <p:nvSpPr>
            <p:cNvPr id="1033" name="Shape 1033"/>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sx="100000" sy="100000" kx="0" ky="0" algn="b" rotWithShape="0" blurRad="38100" dist="12700" dir="5400000">
                      <a:srgbClr val="000000">
                        <a:alpha val="50000"/>
                      </a:srgbClr>
                    </a:outerShdw>
                  </a:effectLst>
                </a:defRPr>
              </a:pPr>
            </a:p>
          </p:txBody>
        </p:sp>
        <p:sp>
          <p:nvSpPr>
            <p:cNvPr id="1034" name="Shape 1034"/>
            <p:cNvSpPr txBox="1"/>
            <p:nvPr/>
          </p:nvSpPr>
          <p:spPr>
            <a:xfrm>
              <a:off x="205754" y="2734391"/>
              <a:ext cx="9049023" cy="9797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356362">
                <a:spcBef>
                  <a:spcPts val="900"/>
                </a:spcBef>
                <a:defRPr sz="2318">
                  <a:solidFill>
                    <a:schemeClr val="accent1"/>
                  </a:solidFill>
                  <a:latin typeface="Monaco"/>
                  <a:ea typeface="Monaco"/>
                  <a:cs typeface="Monaco"/>
                  <a:sym typeface="Monaco"/>
                </a:defRPr>
              </a:pPr>
              <a:r>
                <a:t>library("ggplot2")</a:t>
              </a:r>
            </a:p>
            <a:p>
              <a:pPr algn="l" defTabSz="356362">
                <a:spcBef>
                  <a:spcPts val="900"/>
                </a:spcBef>
                <a:defRPr sz="2318">
                  <a:solidFill>
                    <a:schemeClr val="accent1"/>
                  </a:solidFill>
                  <a:latin typeface="Monaco"/>
                  <a:ea typeface="Monaco"/>
                  <a:cs typeface="Monaco"/>
                  <a:sym typeface="Monaco"/>
                </a:defRPr>
              </a:pPr>
              <a:r>
                <a:t>library("dplyr")</a:t>
              </a:r>
            </a:p>
            <a:p>
              <a:pPr algn="l" defTabSz="356362">
                <a:spcBef>
                  <a:spcPts val="900"/>
                </a:spcBef>
                <a:defRPr sz="2318">
                  <a:solidFill>
                    <a:schemeClr val="accent1"/>
                  </a:solidFill>
                  <a:latin typeface="Monaco"/>
                  <a:ea typeface="Monaco"/>
                  <a:cs typeface="Monaco"/>
                  <a:sym typeface="Monaco"/>
                </a:defRPr>
              </a:pPr>
              <a:r>
                <a:t>library("tidyr")</a:t>
              </a:r>
            </a:p>
            <a:p>
              <a:pPr algn="l" defTabSz="356362">
                <a:spcBef>
                  <a:spcPts val="900"/>
                </a:spcBef>
                <a:defRPr sz="2318">
                  <a:solidFill>
                    <a:schemeClr val="accent1"/>
                  </a:solidFill>
                  <a:latin typeface="Monaco"/>
                  <a:ea typeface="Monaco"/>
                  <a:cs typeface="Monaco"/>
                  <a:sym typeface="Monaco"/>
                </a:defRPr>
              </a:pPr>
              <a:r>
                <a:t>library("readr")</a:t>
              </a:r>
            </a:p>
            <a:p>
              <a:pPr algn="l" defTabSz="356362">
                <a:spcBef>
                  <a:spcPts val="900"/>
                </a:spcBef>
                <a:defRPr sz="2318">
                  <a:solidFill>
                    <a:schemeClr val="accent1"/>
                  </a:solidFill>
                  <a:latin typeface="Monaco"/>
                  <a:ea typeface="Monaco"/>
                  <a:cs typeface="Monaco"/>
                  <a:sym typeface="Monaco"/>
                </a:defRPr>
              </a:pPr>
              <a:r>
                <a:t>library("purrr")</a:t>
              </a:r>
            </a:p>
            <a:p>
              <a:pPr algn="l" defTabSz="356362">
                <a:spcBef>
                  <a:spcPts val="900"/>
                </a:spcBef>
                <a:defRPr sz="2318">
                  <a:solidFill>
                    <a:schemeClr val="accent1"/>
                  </a:solidFill>
                  <a:latin typeface="Monaco"/>
                  <a:ea typeface="Monaco"/>
                  <a:cs typeface="Monaco"/>
                  <a:sym typeface="Monaco"/>
                </a:defRPr>
              </a:pPr>
              <a:r>
                <a:t>library("tibble")</a:t>
              </a:r>
            </a:p>
            <a:p>
              <a:pPr algn="l" defTabSz="356362">
                <a:spcBef>
                  <a:spcPts val="900"/>
                </a:spcBef>
                <a:defRPr sz="2318">
                  <a:solidFill>
                    <a:schemeClr val="accent1"/>
                  </a:solidFill>
                  <a:latin typeface="Monaco"/>
                  <a:ea typeface="Monaco"/>
                  <a:cs typeface="Monaco"/>
                  <a:sym typeface="Monaco"/>
                </a:defRPr>
              </a:pPr>
              <a:r>
                <a:t>library("stringr")</a:t>
              </a:r>
            </a:p>
            <a:p>
              <a:pPr algn="l" defTabSz="356362">
                <a:spcBef>
                  <a:spcPts val="900"/>
                </a:spcBef>
                <a:defRPr sz="2318">
                  <a:solidFill>
                    <a:schemeClr val="accent1"/>
                  </a:solidFill>
                  <a:latin typeface="Monaco"/>
                  <a:ea typeface="Monaco"/>
                  <a:cs typeface="Monaco"/>
                  <a:sym typeface="Monaco"/>
                </a:defRPr>
              </a:pPr>
              <a:r>
                <a:t>library("forcats")</a:t>
              </a: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a:p>
              <a:pPr algn="l" defTabSz="356362">
                <a:spcBef>
                  <a:spcPts val="900"/>
                </a:spcBef>
                <a:defRPr sz="2318">
                  <a:solidFill>
                    <a:schemeClr val="accent1"/>
                  </a:solidFill>
                  <a:latin typeface="Monaco"/>
                  <a:ea typeface="Monaco"/>
                  <a:cs typeface="Monaco"/>
                  <a:sym typeface="Monaco"/>
                </a:defRPr>
              </a:pPr>
            </a:p>
          </p:txBody>
        </p:sp>
      </p:grpSp>
      <p:pic>
        <p:nvPicPr>
          <p:cNvPr id="1036" name=""/>
          <p:cNvPicPr>
            <a:picLocks noChangeAspect="0"/>
          </p:cNvPicPr>
          <p:nvPr/>
        </p:nvPicPr>
        <p:blipFill>
          <a:blip r:embed="rId3">
            <a:extLst/>
          </a:blip>
          <a:stretch>
            <a:fillRect/>
          </a:stretch>
        </p:blipFill>
        <p:spPr>
          <a:xfrm>
            <a:off x="12462061" y="2720893"/>
            <a:ext cx="4610195" cy="1483296"/>
          </a:xfrm>
          <a:prstGeom prst="rect">
            <a:avLst/>
          </a:prstGeom>
        </p:spPr>
      </p:pic>
      <p:sp>
        <p:nvSpPr>
          <p:cNvPr id="1038" name="Shape 1038"/>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
        <p:nvSpPr>
          <p:cNvPr id="1039" name="Shape 1039"/>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3" name="Screen Shot 2017-07-19 at 2.56.48 PM.png"/>
          <p:cNvPicPr>
            <a:picLocks noChangeAspect="1"/>
          </p:cNvPicPr>
          <p:nvPr/>
        </p:nvPicPr>
        <p:blipFill>
          <a:blip r:embed="rId2">
            <a:extLst/>
          </a:blip>
          <a:stretch>
            <a:fillRect/>
          </a:stretch>
        </p:blipFill>
        <p:spPr>
          <a:xfrm>
            <a:off x="4702843" y="4099701"/>
            <a:ext cx="7095524" cy="9112679"/>
          </a:xfrm>
          <a:prstGeom prst="rect">
            <a:avLst/>
          </a:prstGeom>
          <a:ln w="25400">
            <a:solidFill>
              <a:srgbClr val="000000"/>
            </a:solidFill>
            <a:miter lim="400000"/>
          </a:ln>
          <a:effectLst>
            <a:outerShdw sx="100000" sy="100000" kx="0" ky="0" algn="b" rotWithShape="0" blurRad="165100" dist="63500" dir="5400000">
              <a:srgbClr val="000000">
                <a:alpha val="50000"/>
              </a:srgbClr>
            </a:outerShdw>
          </a:effectLst>
        </p:spPr>
      </p:pic>
      <p:sp>
        <p:nvSpPr>
          <p:cNvPr id="1044" name="Shape 1044"/>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a:latin typeface="Helvetica"/>
                <a:ea typeface="Helvetica"/>
                <a:cs typeface="Helvetica"/>
                <a:sym typeface="Helvetica"/>
              </a:defRPr>
            </a:lvl1pPr>
          </a:lstStyle>
          <a:p>
            <a:pPr/>
            <a:r>
              <a:t>Setup</a:t>
            </a:r>
          </a:p>
        </p:txBody>
      </p:sp>
      <p:sp>
        <p:nvSpPr>
          <p:cNvPr id="1045" name="Shape 1045"/>
          <p:cNvSpPr txBox="1"/>
          <p:nvPr/>
        </p:nvSpPr>
        <p:spPr>
          <a:xfrm>
            <a:off x="3199300" y="2425100"/>
            <a:ext cx="18020166" cy="18829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66674">
              <a:defRPr sz="5820">
                <a:latin typeface="Helvetica"/>
                <a:ea typeface="Helvetica"/>
                <a:cs typeface="Helvetica"/>
                <a:sym typeface="Helvetica"/>
              </a:defRPr>
            </a:lvl1pPr>
          </a:lstStyle>
          <a:p>
            <a:pPr/>
            <a:r>
              <a:t>The setup chunk is always run once before anything else</a:t>
            </a:r>
          </a:p>
        </p:txBody>
      </p:sp>
      <p:grpSp>
        <p:nvGrpSpPr>
          <p:cNvPr id="1051" name="Group 1051"/>
          <p:cNvGrpSpPr/>
          <p:nvPr/>
        </p:nvGrpSpPr>
        <p:grpSpPr>
          <a:xfrm>
            <a:off x="5358241" y="5007088"/>
            <a:ext cx="9761202" cy="1779511"/>
            <a:chOff x="0" y="0"/>
            <a:chExt cx="9761201" cy="1779510"/>
          </a:xfrm>
        </p:grpSpPr>
        <p:grpSp>
          <p:nvGrpSpPr>
            <p:cNvPr id="1049" name="Group 1049"/>
            <p:cNvGrpSpPr/>
            <p:nvPr/>
          </p:nvGrpSpPr>
          <p:grpSpPr>
            <a:xfrm>
              <a:off x="-1" y="0"/>
              <a:ext cx="9761203" cy="1779511"/>
              <a:chOff x="0" y="0"/>
              <a:chExt cx="9761201" cy="1779510"/>
            </a:xfrm>
          </p:grpSpPr>
          <p:sp>
            <p:nvSpPr>
              <p:cNvPr id="1046" name="Shape 1046"/>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47" name="Shape 1047"/>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1048" name="Screen Shot 2017-07-14 at 3.44.41 PM.png"/>
              <p:cNvPicPr>
                <a:picLocks noChangeAspect="1"/>
              </p:cNvPicPr>
              <p:nvPr/>
            </p:nvPicPr>
            <p:blipFill>
              <a:blip r:embed="rId3">
                <a:extLst/>
              </a:blip>
              <a:srcRect l="0" t="0" r="65915" b="86395"/>
              <a:stretch>
                <a:fillRect/>
              </a:stretch>
            </p:blipFill>
            <p:spPr>
              <a:xfrm>
                <a:off x="2938711" y="26038"/>
                <a:ext cx="6822491" cy="1306442"/>
              </a:xfrm>
              <a:prstGeom prst="rect">
                <a:avLst/>
              </a:prstGeom>
              <a:ln w="50800" cap="flat">
                <a:solidFill>
                  <a:srgbClr val="000000"/>
                </a:solidFill>
                <a:prstDash val="solid"/>
                <a:miter lim="400000"/>
              </a:ln>
              <a:effectLst>
                <a:outerShdw sx="100000" sy="100000" kx="0" ky="0" algn="b" rotWithShape="0" blurRad="165100" dist="63500" dir="5400000">
                  <a:srgbClr val="000000">
                    <a:alpha val="50000"/>
                  </a:srgbClr>
                </a:outerShdw>
              </a:effectLst>
            </p:spPr>
          </p:pic>
        </p:grpSp>
        <p:pic>
          <p:nvPicPr>
            <p:cNvPr id="1050" name="Screen Shot 2017-07-19 at 2.56.48 PM.png"/>
            <p:cNvPicPr>
              <a:picLocks noChangeAspect="1"/>
            </p:cNvPicPr>
            <p:nvPr/>
          </p:nvPicPr>
          <p:blipFill>
            <a:blip r:embed="rId2">
              <a:extLst/>
            </a:blip>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sx="100000" sy="100000" kx="0" ky="0" algn="b" rotWithShape="0" blurRad="165100" dist="63500" dir="5400000">
                <a:srgbClr val="000000">
                  <a:alpha val="50000"/>
                </a:srgbClr>
              </a:outerShdw>
            </a:effectLst>
          </p:spPr>
        </p:pic>
      </p:grpSp>
      <p:sp>
        <p:nvSpPr>
          <p:cNvPr id="1052" name="Shape 1052"/>
          <p:cNvSpPr/>
          <p:nvPr/>
        </p:nvSpPr>
        <p:spPr>
          <a:xfrm>
            <a:off x="11056715" y="4497006"/>
            <a:ext cx="10915254" cy="2396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b="1" sz="4000">
                <a:solidFill>
                  <a:srgbClr val="FFFFFF"/>
                </a:solidFill>
                <a:latin typeface="Helvetica"/>
                <a:ea typeface="Helvetica"/>
                <a:cs typeface="Helvetica"/>
                <a:sym typeface="Helvetica"/>
              </a:defRPr>
            </a:lvl1pPr>
          </a:lstStyle>
          <a:p>
            <a:pPr/>
            <a:r>
              <a:t>chunk labels are optional, the setup label is special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2" grpId="2"/>
      <p:bldP build="whole" bldLvl="1" animBg="1" rev="0" advAuto="0" spid="1051"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txBox="1"/>
          <p:nvPr>
            <p:ph type="sldNum" sz="quarter" idx="2"/>
          </p:nvPr>
        </p:nvSpPr>
        <p:spPr>
          <a:xfrm>
            <a:off x="11902318" y="12663871"/>
            <a:ext cx="579364" cy="10572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9" name="r_for_data_science_comp_6x9_alternate.pdf"/>
          <p:cNvPicPr>
            <a:picLocks noChangeAspect="1"/>
          </p:cNvPicPr>
          <p:nvPr/>
        </p:nvPicPr>
        <p:blipFill>
          <a:blip r:embed="rId3">
            <a:extLst/>
          </a:blip>
          <a:stretch>
            <a:fillRect/>
          </a:stretch>
        </p:blipFill>
        <p:spPr>
          <a:xfrm>
            <a:off x="9306258" y="1778000"/>
            <a:ext cx="6773334" cy="10160000"/>
          </a:xfrm>
          <a:prstGeom prst="rect">
            <a:avLst/>
          </a:prstGeom>
          <a:ln w="12700">
            <a:miter lim="400000"/>
          </a:ln>
        </p:spPr>
      </p:pic>
      <p:pic>
        <p:nvPicPr>
          <p:cNvPr id="140" name="pasted-image.tiff"/>
          <p:cNvPicPr>
            <a:picLocks noChangeAspect="1"/>
          </p:cNvPicPr>
          <p:nvPr/>
        </p:nvPicPr>
        <p:blipFill>
          <a:blip r:embed="rId4">
            <a:extLst/>
          </a:blip>
          <a:srcRect l="0" t="0" r="0" b="0"/>
          <a:stretch>
            <a:fillRect/>
          </a:stretch>
        </p:blipFill>
        <p:spPr>
          <a:xfrm>
            <a:off x="1093455" y="1778000"/>
            <a:ext cx="7743904" cy="10160000"/>
          </a:xfrm>
          <a:prstGeom prst="rect">
            <a:avLst/>
          </a:prstGeom>
          <a:ln w="12700">
            <a:miter lim="400000"/>
          </a:ln>
        </p:spPr>
      </p:pic>
      <p:pic>
        <p:nvPicPr>
          <p:cNvPr id="141" name="pasted-image.tiff"/>
          <p:cNvPicPr>
            <a:picLocks noChangeAspect="1"/>
          </p:cNvPicPr>
          <p:nvPr/>
        </p:nvPicPr>
        <p:blipFill>
          <a:blip r:embed="rId5">
            <a:extLst/>
          </a:blip>
          <a:stretch>
            <a:fillRect/>
          </a:stretch>
        </p:blipFill>
        <p:spPr>
          <a:xfrm>
            <a:off x="16548569" y="1778000"/>
            <a:ext cx="6741977" cy="101600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Shape 1054"/>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5" name="Shape 1055"/>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a:t>
            </a:r>
          </a:p>
        </p:txBody>
      </p:sp>
      <p:sp>
        <p:nvSpPr>
          <p:cNvPr id="1056" name="Shape 1056"/>
          <p:cNvSpPr txBox="1"/>
          <p:nvPr>
            <p:ph type="body" sz="half" idx="4294967295"/>
          </p:nvPr>
        </p:nvSpPr>
        <p:spPr>
          <a:xfrm>
            <a:off x="1445226" y="3482790"/>
            <a:ext cx="21493548" cy="4525804"/>
          </a:xfrm>
          <a:prstGeom prst="rect">
            <a:avLst/>
          </a:prstGeom>
        </p:spPr>
        <p:txBody>
          <a:bodyPr lIns="71437" tIns="71437" rIns="71437" bIns="71437"/>
          <a:lstStyle/>
          <a:p>
            <a:pPr marL="0" indent="0" defTabSz="584200">
              <a:spcBef>
                <a:spcPts val="2400"/>
              </a:spcBef>
              <a:buSzTx/>
              <a:buNone/>
              <a:defRPr sz="6700">
                <a:solidFill>
                  <a:srgbClr val="005493"/>
                </a:solidFill>
              </a:defRPr>
            </a:pPr>
            <a:r>
              <a:t>Add a setup chunk to the top of </a:t>
            </a:r>
            <a:r>
              <a:rPr b="1"/>
              <a:t>01-RMarkdown-Exercises.Rmd</a:t>
            </a:r>
            <a:r>
              <a:t>. Use it to load the tidyverse package, then uncomment and run the ggplot2 chunk at the bottom of your file.</a:t>
            </a:r>
          </a:p>
        </p:txBody>
      </p:sp>
      <p:pic>
        <p:nvPicPr>
          <p:cNvPr id="1057" name="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pic>
        <p:nvPicPr>
          <p:cNvPr id="1058" name="Screen Shot 2017-07-19 at 2.56.48 PM.png"/>
          <p:cNvPicPr>
            <a:picLocks noChangeAspect="1"/>
          </p:cNvPicPr>
          <p:nvPr/>
        </p:nvPicPr>
        <p:blipFill>
          <a:blip r:embed="rId5">
            <a:extLst/>
          </a:blip>
          <a:stretch>
            <a:fillRect/>
          </a:stretch>
        </p:blipFill>
        <p:spPr>
          <a:xfrm>
            <a:off x="3563787" y="8184542"/>
            <a:ext cx="7095523" cy="9112679"/>
          </a:xfrm>
          <a:prstGeom prst="rect">
            <a:avLst/>
          </a:prstGeom>
          <a:ln w="25400">
            <a:solidFill>
              <a:srgbClr val="000000"/>
            </a:solidFill>
            <a:miter lim="400000"/>
          </a:ln>
          <a:effectLst>
            <a:outerShdw sx="100000" sy="100000" kx="0" ky="0" algn="b" rotWithShape="0" blurRad="165100" dist="63500" dir="5400000">
              <a:srgbClr val="000000">
                <a:alpha val="50000"/>
              </a:srgbClr>
            </a:outerShdw>
          </a:effectLst>
        </p:spPr>
      </p:pic>
      <p:grpSp>
        <p:nvGrpSpPr>
          <p:cNvPr id="1064" name="Group 1064"/>
          <p:cNvGrpSpPr/>
          <p:nvPr/>
        </p:nvGrpSpPr>
        <p:grpSpPr>
          <a:xfrm>
            <a:off x="4219184" y="9091929"/>
            <a:ext cx="9761203" cy="1779512"/>
            <a:chOff x="0" y="0"/>
            <a:chExt cx="9761201" cy="1779510"/>
          </a:xfrm>
        </p:grpSpPr>
        <p:grpSp>
          <p:nvGrpSpPr>
            <p:cNvPr id="1062" name="Group 1062"/>
            <p:cNvGrpSpPr/>
            <p:nvPr/>
          </p:nvGrpSpPr>
          <p:grpSpPr>
            <a:xfrm>
              <a:off x="-1" y="0"/>
              <a:ext cx="9761203" cy="1779511"/>
              <a:chOff x="0" y="0"/>
              <a:chExt cx="9761201" cy="1779510"/>
            </a:xfrm>
          </p:grpSpPr>
          <p:sp>
            <p:nvSpPr>
              <p:cNvPr id="1059" name="Shape 1059"/>
              <p:cNvSpPr/>
              <p:nvPr/>
            </p:nvSpPr>
            <p:spPr>
              <a:xfrm>
                <a:off x="0" y="0"/>
                <a:ext cx="2937274" cy="17795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333"/>
                    </a:moveTo>
                    <a:lnTo>
                      <a:pt x="21600" y="0"/>
                    </a:lnTo>
                    <a:lnTo>
                      <a:pt x="21510" y="21600"/>
                    </a:lnTo>
                    <a:lnTo>
                      <a:pt x="13" y="15165"/>
                    </a:lnTo>
                    <a:lnTo>
                      <a:pt x="0" y="8333"/>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60" name="Shape 1060"/>
              <p:cNvSpPr/>
              <p:nvPr/>
            </p:nvSpPr>
            <p:spPr>
              <a:xfrm>
                <a:off x="2059" y="683174"/>
                <a:ext cx="2972295" cy="576925"/>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pic>
            <p:nvPicPr>
              <p:cNvPr id="1061" name="Screen Shot 2017-07-14 at 3.44.41 PM.png"/>
              <p:cNvPicPr>
                <a:picLocks noChangeAspect="1"/>
              </p:cNvPicPr>
              <p:nvPr/>
            </p:nvPicPr>
            <p:blipFill>
              <a:blip r:embed="rId6">
                <a:extLst/>
              </a:blip>
              <a:srcRect l="0" t="0" r="65915" b="86395"/>
              <a:stretch>
                <a:fillRect/>
              </a:stretch>
            </p:blipFill>
            <p:spPr>
              <a:xfrm>
                <a:off x="2938711" y="26038"/>
                <a:ext cx="6822491" cy="1306442"/>
              </a:xfrm>
              <a:prstGeom prst="rect">
                <a:avLst/>
              </a:prstGeom>
              <a:ln w="50800" cap="flat">
                <a:solidFill>
                  <a:srgbClr val="000000"/>
                </a:solidFill>
                <a:prstDash val="solid"/>
                <a:miter lim="400000"/>
              </a:ln>
              <a:effectLst>
                <a:outerShdw sx="100000" sy="100000" kx="0" ky="0" algn="b" rotWithShape="0" blurRad="165100" dist="63500" dir="5400000">
                  <a:srgbClr val="000000">
                    <a:alpha val="50000"/>
                  </a:srgbClr>
                </a:outerShdw>
              </a:effectLst>
            </p:spPr>
          </p:pic>
        </p:grpSp>
        <p:pic>
          <p:nvPicPr>
            <p:cNvPr id="1063" name="Screen Shot 2017-07-19 at 2.56.48 PM.png"/>
            <p:cNvPicPr>
              <a:picLocks noChangeAspect="1"/>
            </p:cNvPicPr>
            <p:nvPr/>
          </p:nvPicPr>
          <p:blipFill>
            <a:blip r:embed="rId5">
              <a:extLst/>
            </a:blip>
            <a:srcRect l="9239" t="17718" r="57616" b="75739"/>
            <a:stretch>
              <a:fillRect/>
            </a:stretch>
          </p:blipFill>
          <p:spPr>
            <a:xfrm>
              <a:off x="2931818" y="31740"/>
              <a:ext cx="6823468" cy="1729584"/>
            </a:xfrm>
            <a:prstGeom prst="rect">
              <a:avLst/>
            </a:prstGeom>
            <a:ln w="50800" cap="flat">
              <a:solidFill>
                <a:srgbClr val="000000"/>
              </a:solidFill>
              <a:prstDash val="solid"/>
              <a:miter lim="400000"/>
            </a:ln>
            <a:effectLst>
              <a:outerShdw sx="100000" sy="100000" kx="0" ky="0" algn="b" rotWithShape="0" blurRad="165100" dist="63500" dir="5400000">
                <a:srgbClr val="000000">
                  <a:alpha val="50000"/>
                </a:srgbClr>
              </a:outerShdw>
            </a:effectLst>
          </p:spPr>
        </p:pic>
      </p:grpSp>
      <p:sp>
        <p:nvSpPr>
          <p:cNvPr id="1065" name="Shape 1065"/>
          <p:cNvSpPr/>
          <p:nvPr/>
        </p:nvSpPr>
        <p:spPr>
          <a:xfrm>
            <a:off x="9917659" y="8581847"/>
            <a:ext cx="10915254" cy="2396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53" y="0"/>
                </a:moveTo>
                <a:cubicBezTo>
                  <a:pt x="9114" y="0"/>
                  <a:pt x="8920" y="881"/>
                  <a:pt x="8920" y="1971"/>
                </a:cubicBezTo>
                <a:lnTo>
                  <a:pt x="8920" y="5909"/>
                </a:lnTo>
                <a:lnTo>
                  <a:pt x="0" y="7551"/>
                </a:lnTo>
                <a:lnTo>
                  <a:pt x="8920" y="9192"/>
                </a:lnTo>
                <a:lnTo>
                  <a:pt x="8920" y="19629"/>
                </a:lnTo>
                <a:cubicBezTo>
                  <a:pt x="8920" y="20719"/>
                  <a:pt x="9114" y="21600"/>
                  <a:pt x="9353" y="21600"/>
                </a:cubicBezTo>
                <a:lnTo>
                  <a:pt x="21166" y="21600"/>
                </a:lnTo>
                <a:cubicBezTo>
                  <a:pt x="21406" y="21600"/>
                  <a:pt x="21600" y="20719"/>
                  <a:pt x="21600" y="19629"/>
                </a:cubicBezTo>
                <a:lnTo>
                  <a:pt x="21600" y="1971"/>
                </a:lnTo>
                <a:cubicBezTo>
                  <a:pt x="21600" y="881"/>
                  <a:pt x="21406" y="0"/>
                  <a:pt x="21166" y="0"/>
                </a:cubicBezTo>
                <a:lnTo>
                  <a:pt x="9353" y="0"/>
                </a:lnTo>
                <a:close/>
              </a:path>
            </a:pathLst>
          </a:custGeom>
          <a:solidFill>
            <a:srgbClr val="5E5E5E"/>
          </a:solidFill>
          <a:ln w="25400">
            <a:miter lim="400000"/>
          </a:ln>
          <a:extLst>
            <a:ext uri="{C572A759-6A51-4108-AA02-DFA0A04FC94B}">
              <ma14:wrappingTextBoxFlag xmlns:ma14="http://schemas.microsoft.com/office/mac/drawingml/2011/main" val="1"/>
            </a:ext>
          </a:extLst>
        </p:spPr>
        <p:txBody>
          <a:bodyPr lIns="71437" tIns="71437" rIns="71437" bIns="71437" anchor="ctr"/>
          <a:lstStyle>
            <a:lvl1pPr>
              <a:defRPr b="1" sz="4000">
                <a:solidFill>
                  <a:srgbClr val="FFFFFF"/>
                </a:solidFill>
                <a:latin typeface="Helvetica"/>
                <a:ea typeface="Helvetica"/>
                <a:cs typeface="Helvetica"/>
                <a:sym typeface="Helvetica"/>
              </a:defRPr>
            </a:lvl1pPr>
          </a:lstStyle>
          <a:p>
            <a:pPr/>
            <a:r>
              <a:t>chunk labels are optional, the setup label is special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10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57"/>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67" name="Shape 1067"/>
          <p:cNvSpPr txBox="1"/>
          <p:nvPr>
            <p:ph type="sldNum" sz="quarter" idx="2"/>
          </p:nvPr>
        </p:nvSpPr>
        <p:spPr>
          <a:xfrm>
            <a:off x="11860088" y="12663871"/>
            <a:ext cx="663824" cy="10572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68" name="Shape 1068"/>
          <p:cNvSpPr txBox="1"/>
          <p:nvPr/>
        </p:nvSpPr>
        <p:spPr>
          <a:xfrm>
            <a:off x="21597565" y="13262585"/>
            <a:ext cx="2434358" cy="320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lnSpc>
                <a:spcPts val="2800"/>
              </a:lnSpc>
              <a:defRPr sz="1200" u="sng">
                <a:latin typeface="Helvetica"/>
                <a:ea typeface="Helvetica"/>
                <a:cs typeface="Helvetica"/>
                <a:sym typeface="Helvetica"/>
              </a:defRPr>
            </a:pPr>
            <a:r>
              <a:t>Graph by </a:t>
            </a:r>
            <a:r>
              <a:rPr>
                <a:hlinkClick r:id="rId3" invalidUrl="" action="" tgtFrame="" tooltip="" history="1" highlightClick="0" endSnd="0"/>
              </a:rPr>
              <a:t>https://besteamperu.org</a:t>
            </a:r>
          </a:p>
        </p:txBody>
      </p:sp>
      <p:pic>
        <p:nvPicPr>
          <p:cNvPr id="1069" name="pasted-image.png"/>
          <p:cNvPicPr>
            <a:picLocks noChangeAspect="1"/>
          </p:cNvPicPr>
          <p:nvPr/>
        </p:nvPicPr>
        <p:blipFill>
          <a:blip r:embed="rId4">
            <a:extLst/>
          </a:blip>
          <a:stretch>
            <a:fillRect/>
          </a:stretch>
        </p:blipFill>
        <p:spPr>
          <a:xfrm>
            <a:off x="6017358" y="2124509"/>
            <a:ext cx="12349284" cy="9466982"/>
          </a:xfrm>
          <a:prstGeom prst="rect">
            <a:avLst/>
          </a:prstGeom>
          <a:ln w="12700">
            <a:miter lim="400000"/>
          </a:ln>
        </p:spPr>
      </p:pic>
      <p:grpSp>
        <p:nvGrpSpPr>
          <p:cNvPr id="1073" name="Group 1073"/>
          <p:cNvGrpSpPr/>
          <p:nvPr/>
        </p:nvGrpSpPr>
        <p:grpSpPr>
          <a:xfrm>
            <a:off x="12707814" y="8146789"/>
            <a:ext cx="9414556" cy="3179400"/>
            <a:chOff x="0" y="0"/>
            <a:chExt cx="9414554" cy="3179398"/>
          </a:xfrm>
        </p:grpSpPr>
        <p:sp>
          <p:nvSpPr>
            <p:cNvPr id="1070" name="Shape 1070"/>
            <p:cNvSpPr/>
            <p:nvPr/>
          </p:nvSpPr>
          <p:spPr>
            <a:xfrm>
              <a:off x="0" y="0"/>
              <a:ext cx="4505338" cy="2762807"/>
            </a:xfrm>
            <a:custGeom>
              <a:avLst/>
              <a:gdLst/>
              <a:ahLst/>
              <a:cxnLst>
                <a:cxn ang="0">
                  <a:pos x="wd2" y="hd2"/>
                </a:cxn>
                <a:cxn ang="5400000">
                  <a:pos x="wd2" y="hd2"/>
                </a:cxn>
                <a:cxn ang="10800000">
                  <a:pos x="wd2" y="hd2"/>
                </a:cxn>
                <a:cxn ang="16200000">
                  <a:pos x="wd2" y="hd2"/>
                </a:cxn>
              </a:cxnLst>
              <a:rect l="0" t="0" r="r" b="b"/>
              <a:pathLst>
                <a:path w="21600" h="21397" fill="norm" stroke="1" extrusionOk="0">
                  <a:moveTo>
                    <a:pt x="20848" y="1902"/>
                  </a:moveTo>
                  <a:cubicBezTo>
                    <a:pt x="20236" y="1534"/>
                    <a:pt x="19609" y="1238"/>
                    <a:pt x="18971" y="1016"/>
                  </a:cubicBezTo>
                  <a:cubicBezTo>
                    <a:pt x="18247" y="764"/>
                    <a:pt x="17513" y="608"/>
                    <a:pt x="16774" y="548"/>
                  </a:cubicBezTo>
                  <a:cubicBezTo>
                    <a:pt x="15990" y="1310"/>
                    <a:pt x="15073" y="1634"/>
                    <a:pt x="14165" y="1471"/>
                  </a:cubicBezTo>
                  <a:cubicBezTo>
                    <a:pt x="13370" y="1328"/>
                    <a:pt x="12618" y="817"/>
                    <a:pt x="11998" y="0"/>
                  </a:cubicBezTo>
                  <a:cubicBezTo>
                    <a:pt x="11744" y="364"/>
                    <a:pt x="11462" y="675"/>
                    <a:pt x="11160" y="927"/>
                  </a:cubicBezTo>
                  <a:cubicBezTo>
                    <a:pt x="10077" y="1831"/>
                    <a:pt x="8805" y="1934"/>
                    <a:pt x="7672" y="1210"/>
                  </a:cubicBezTo>
                  <a:cubicBezTo>
                    <a:pt x="7400" y="998"/>
                    <a:pt x="7088" y="961"/>
                    <a:pt x="6800" y="1107"/>
                  </a:cubicBezTo>
                  <a:cubicBezTo>
                    <a:pt x="6408" y="1305"/>
                    <a:pt x="6119" y="1806"/>
                    <a:pt x="5789" y="2187"/>
                  </a:cubicBezTo>
                  <a:cubicBezTo>
                    <a:pt x="5514" y="2505"/>
                    <a:pt x="5206" y="2746"/>
                    <a:pt x="4878" y="2896"/>
                  </a:cubicBezTo>
                  <a:cubicBezTo>
                    <a:pt x="4268" y="2966"/>
                    <a:pt x="3656" y="2919"/>
                    <a:pt x="3052" y="2760"/>
                  </a:cubicBezTo>
                  <a:cubicBezTo>
                    <a:pt x="2719" y="2672"/>
                    <a:pt x="2379" y="2558"/>
                    <a:pt x="2050" y="2690"/>
                  </a:cubicBezTo>
                  <a:cubicBezTo>
                    <a:pt x="1743" y="2813"/>
                    <a:pt x="1499" y="3109"/>
                    <a:pt x="1474" y="3574"/>
                  </a:cubicBezTo>
                  <a:cubicBezTo>
                    <a:pt x="1452" y="3988"/>
                    <a:pt x="1645" y="4380"/>
                    <a:pt x="1617" y="4782"/>
                  </a:cubicBezTo>
                  <a:cubicBezTo>
                    <a:pt x="1604" y="4960"/>
                    <a:pt x="1550" y="5124"/>
                    <a:pt x="1542" y="5303"/>
                  </a:cubicBezTo>
                  <a:cubicBezTo>
                    <a:pt x="1533" y="5508"/>
                    <a:pt x="1585" y="5707"/>
                    <a:pt x="1682" y="5841"/>
                  </a:cubicBezTo>
                  <a:cubicBezTo>
                    <a:pt x="1552" y="6012"/>
                    <a:pt x="1470" y="6261"/>
                    <a:pt x="1456" y="6531"/>
                  </a:cubicBezTo>
                  <a:cubicBezTo>
                    <a:pt x="1444" y="6754"/>
                    <a:pt x="1478" y="6977"/>
                    <a:pt x="1554" y="7165"/>
                  </a:cubicBezTo>
                  <a:cubicBezTo>
                    <a:pt x="1631" y="7396"/>
                    <a:pt x="1742" y="7593"/>
                    <a:pt x="1877" y="7739"/>
                  </a:cubicBezTo>
                  <a:cubicBezTo>
                    <a:pt x="1974" y="7844"/>
                    <a:pt x="2083" y="7920"/>
                    <a:pt x="2197" y="7964"/>
                  </a:cubicBezTo>
                  <a:cubicBezTo>
                    <a:pt x="2157" y="8112"/>
                    <a:pt x="2145" y="8277"/>
                    <a:pt x="2162" y="8437"/>
                  </a:cubicBezTo>
                  <a:cubicBezTo>
                    <a:pt x="2182" y="8619"/>
                    <a:pt x="2239" y="8786"/>
                    <a:pt x="2325" y="8910"/>
                  </a:cubicBezTo>
                  <a:cubicBezTo>
                    <a:pt x="1671" y="9061"/>
                    <a:pt x="1074" y="9593"/>
                    <a:pt x="645" y="10405"/>
                  </a:cubicBezTo>
                  <a:cubicBezTo>
                    <a:pt x="250" y="11153"/>
                    <a:pt x="23" y="12094"/>
                    <a:pt x="0" y="13077"/>
                  </a:cubicBezTo>
                  <a:cubicBezTo>
                    <a:pt x="916" y="14575"/>
                    <a:pt x="1962" y="15850"/>
                    <a:pt x="3106" y="16860"/>
                  </a:cubicBezTo>
                  <a:cubicBezTo>
                    <a:pt x="3901" y="17562"/>
                    <a:pt x="4739" y="18132"/>
                    <a:pt x="5534" y="18834"/>
                  </a:cubicBezTo>
                  <a:cubicBezTo>
                    <a:pt x="6293" y="19503"/>
                    <a:pt x="7010" y="20289"/>
                    <a:pt x="7674" y="21181"/>
                  </a:cubicBezTo>
                  <a:cubicBezTo>
                    <a:pt x="8538" y="21600"/>
                    <a:pt x="9471" y="21403"/>
                    <a:pt x="10238" y="20640"/>
                  </a:cubicBezTo>
                  <a:cubicBezTo>
                    <a:pt x="10569" y="20310"/>
                    <a:pt x="10859" y="19882"/>
                    <a:pt x="11092" y="19379"/>
                  </a:cubicBezTo>
                  <a:cubicBezTo>
                    <a:pt x="13455" y="19505"/>
                    <a:pt x="15760" y="18185"/>
                    <a:pt x="17547" y="15685"/>
                  </a:cubicBezTo>
                  <a:cubicBezTo>
                    <a:pt x="18484" y="14376"/>
                    <a:pt x="19242" y="12788"/>
                    <a:pt x="19946" y="11159"/>
                  </a:cubicBezTo>
                  <a:cubicBezTo>
                    <a:pt x="20530" y="9807"/>
                    <a:pt x="21082" y="8416"/>
                    <a:pt x="21600" y="6991"/>
                  </a:cubicBezTo>
                  <a:cubicBezTo>
                    <a:pt x="21513" y="6653"/>
                    <a:pt x="21467" y="6291"/>
                    <a:pt x="21463" y="5926"/>
                  </a:cubicBezTo>
                  <a:cubicBezTo>
                    <a:pt x="21459" y="5465"/>
                    <a:pt x="21523" y="4987"/>
                    <a:pt x="21420" y="4546"/>
                  </a:cubicBezTo>
                  <a:cubicBezTo>
                    <a:pt x="21353" y="4258"/>
                    <a:pt x="21221" y="4023"/>
                    <a:pt x="21050" y="3887"/>
                  </a:cubicBezTo>
                  <a:cubicBezTo>
                    <a:pt x="21113" y="3789"/>
                    <a:pt x="21155" y="3662"/>
                    <a:pt x="21171" y="3524"/>
                  </a:cubicBezTo>
                  <a:cubicBezTo>
                    <a:pt x="21209" y="3205"/>
                    <a:pt x="21111" y="2907"/>
                    <a:pt x="21029" y="2625"/>
                  </a:cubicBezTo>
                  <a:cubicBezTo>
                    <a:pt x="20962" y="2392"/>
                    <a:pt x="20901" y="2151"/>
                    <a:pt x="20848" y="1902"/>
                  </a:cubicBezTo>
                  <a:close/>
                </a:path>
              </a:pathLst>
            </a:custGeom>
            <a:solidFill>
              <a:srgbClr val="FF80A9">
                <a:alpha val="4917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71" name="Shape 1071"/>
            <p:cNvSpPr/>
            <p:nvPr/>
          </p:nvSpPr>
          <p:spPr>
            <a:xfrm>
              <a:off x="8144554" y="190939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solidFill>
                    <a:srgbClr val="FF80A9"/>
                  </a:solidFill>
                  <a:latin typeface="Helvetica"/>
                  <a:ea typeface="Helvetica"/>
                  <a:cs typeface="Helvetica"/>
                  <a:sym typeface="Helvetica"/>
                </a:defRPr>
              </a:pPr>
              <a:r>
                <a:t>Reptilian </a:t>
              </a:r>
            </a:p>
            <a:p>
              <a:pPr>
                <a:defRPr b="1">
                  <a:solidFill>
                    <a:srgbClr val="FF80A9"/>
                  </a:solidFill>
                  <a:latin typeface="Helvetica"/>
                  <a:ea typeface="Helvetica"/>
                  <a:cs typeface="Helvetica"/>
                  <a:sym typeface="Helvetica"/>
                </a:defRPr>
              </a:pPr>
              <a:r>
                <a:t>Brain</a:t>
              </a:r>
            </a:p>
          </p:txBody>
        </p:sp>
        <p:sp>
          <p:nvSpPr>
            <p:cNvPr id="1072" name="Shape 1072"/>
            <p:cNvSpPr/>
            <p:nvPr/>
          </p:nvSpPr>
          <p:spPr>
            <a:xfrm>
              <a:off x="3468810" y="941712"/>
              <a:ext cx="3047209" cy="537600"/>
            </a:xfrm>
            <a:prstGeom prst="line">
              <a:avLst/>
            </a:prstGeom>
            <a:noFill/>
            <a:ln w="50800" cap="flat">
              <a:solidFill>
                <a:srgbClr val="FF80A9"/>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1077" name="Group 1077"/>
          <p:cNvGrpSpPr/>
          <p:nvPr/>
        </p:nvGrpSpPr>
        <p:grpSpPr>
          <a:xfrm>
            <a:off x="9194085" y="6266907"/>
            <a:ext cx="13302629" cy="3568437"/>
            <a:chOff x="0" y="960437"/>
            <a:chExt cx="13302628" cy="3568435"/>
          </a:xfrm>
        </p:grpSpPr>
        <p:sp>
          <p:nvSpPr>
            <p:cNvPr id="1074" name="Shape 1074"/>
            <p:cNvSpPr/>
            <p:nvPr/>
          </p:nvSpPr>
          <p:spPr>
            <a:xfrm>
              <a:off x="-1" y="1113866"/>
              <a:ext cx="6016370" cy="3415007"/>
            </a:xfrm>
            <a:custGeom>
              <a:avLst/>
              <a:gdLst/>
              <a:ahLst/>
              <a:cxnLst>
                <a:cxn ang="0">
                  <a:pos x="wd2" y="hd2"/>
                </a:cxn>
                <a:cxn ang="5400000">
                  <a:pos x="wd2" y="hd2"/>
                </a:cxn>
                <a:cxn ang="10800000">
                  <a:pos x="wd2" y="hd2"/>
                </a:cxn>
                <a:cxn ang="16200000">
                  <a:pos x="wd2" y="hd2"/>
                </a:cxn>
              </a:cxnLst>
              <a:rect l="0" t="0" r="r" b="b"/>
              <a:pathLst>
                <a:path w="21464" h="19538" fill="norm" stroke="1" extrusionOk="0">
                  <a:moveTo>
                    <a:pt x="15983" y="2462"/>
                  </a:moveTo>
                  <a:cubicBezTo>
                    <a:pt x="18148" y="4208"/>
                    <a:pt x="20026" y="6749"/>
                    <a:pt x="21464" y="9878"/>
                  </a:cubicBezTo>
                  <a:cubicBezTo>
                    <a:pt x="21275" y="10147"/>
                    <a:pt x="21065" y="10377"/>
                    <a:pt x="20840" y="10563"/>
                  </a:cubicBezTo>
                  <a:cubicBezTo>
                    <a:pt x="20034" y="11230"/>
                    <a:pt x="19088" y="11306"/>
                    <a:pt x="18244" y="10772"/>
                  </a:cubicBezTo>
                  <a:cubicBezTo>
                    <a:pt x="18042" y="10615"/>
                    <a:pt x="17810" y="10587"/>
                    <a:pt x="17596" y="10695"/>
                  </a:cubicBezTo>
                  <a:cubicBezTo>
                    <a:pt x="17304" y="10842"/>
                    <a:pt x="17089" y="11212"/>
                    <a:pt x="16843" y="11493"/>
                  </a:cubicBezTo>
                  <a:cubicBezTo>
                    <a:pt x="16638" y="11728"/>
                    <a:pt x="16409" y="11906"/>
                    <a:pt x="16165" y="12017"/>
                  </a:cubicBezTo>
                  <a:cubicBezTo>
                    <a:pt x="15712" y="12069"/>
                    <a:pt x="15256" y="12034"/>
                    <a:pt x="14807" y="11917"/>
                  </a:cubicBezTo>
                  <a:cubicBezTo>
                    <a:pt x="14559" y="11852"/>
                    <a:pt x="14306" y="11768"/>
                    <a:pt x="14061" y="11865"/>
                  </a:cubicBezTo>
                  <a:cubicBezTo>
                    <a:pt x="13832" y="11956"/>
                    <a:pt x="13652" y="12174"/>
                    <a:pt x="13633" y="12518"/>
                  </a:cubicBezTo>
                  <a:cubicBezTo>
                    <a:pt x="13616" y="12824"/>
                    <a:pt x="13760" y="13113"/>
                    <a:pt x="13739" y="13410"/>
                  </a:cubicBezTo>
                  <a:cubicBezTo>
                    <a:pt x="13729" y="13542"/>
                    <a:pt x="13689" y="13663"/>
                    <a:pt x="13683" y="13795"/>
                  </a:cubicBezTo>
                  <a:cubicBezTo>
                    <a:pt x="13676" y="13946"/>
                    <a:pt x="13715" y="14094"/>
                    <a:pt x="13787" y="14192"/>
                  </a:cubicBezTo>
                  <a:cubicBezTo>
                    <a:pt x="13690" y="14319"/>
                    <a:pt x="13630" y="14503"/>
                    <a:pt x="13619" y="14702"/>
                  </a:cubicBezTo>
                  <a:cubicBezTo>
                    <a:pt x="13610" y="14867"/>
                    <a:pt x="13636" y="15032"/>
                    <a:pt x="13692" y="15170"/>
                  </a:cubicBezTo>
                  <a:cubicBezTo>
                    <a:pt x="13749" y="15341"/>
                    <a:pt x="13832" y="15487"/>
                    <a:pt x="13932" y="15595"/>
                  </a:cubicBezTo>
                  <a:cubicBezTo>
                    <a:pt x="14005" y="15672"/>
                    <a:pt x="14086" y="15728"/>
                    <a:pt x="14171" y="15761"/>
                  </a:cubicBezTo>
                  <a:cubicBezTo>
                    <a:pt x="14141" y="15870"/>
                    <a:pt x="14132" y="15992"/>
                    <a:pt x="14145" y="16110"/>
                  </a:cubicBezTo>
                  <a:cubicBezTo>
                    <a:pt x="14160" y="16245"/>
                    <a:pt x="14202" y="16368"/>
                    <a:pt x="14266" y="16460"/>
                  </a:cubicBezTo>
                  <a:cubicBezTo>
                    <a:pt x="13779" y="16571"/>
                    <a:pt x="13335" y="16964"/>
                    <a:pt x="13016" y="17564"/>
                  </a:cubicBezTo>
                  <a:cubicBezTo>
                    <a:pt x="12722" y="18117"/>
                    <a:pt x="12553" y="18812"/>
                    <a:pt x="12536" y="19538"/>
                  </a:cubicBezTo>
                  <a:cubicBezTo>
                    <a:pt x="11744" y="19431"/>
                    <a:pt x="10976" y="19052"/>
                    <a:pt x="10284" y="18425"/>
                  </a:cubicBezTo>
                  <a:cubicBezTo>
                    <a:pt x="9728" y="17921"/>
                    <a:pt x="9232" y="17242"/>
                    <a:pt x="8809" y="16505"/>
                  </a:cubicBezTo>
                  <a:cubicBezTo>
                    <a:pt x="8717" y="16345"/>
                    <a:pt x="8629" y="16181"/>
                    <a:pt x="8575" y="15980"/>
                  </a:cubicBezTo>
                  <a:cubicBezTo>
                    <a:pt x="8393" y="15313"/>
                    <a:pt x="8645" y="14582"/>
                    <a:pt x="8602" y="13869"/>
                  </a:cubicBezTo>
                  <a:cubicBezTo>
                    <a:pt x="8558" y="13157"/>
                    <a:pt x="8245" y="12585"/>
                    <a:pt x="7850" y="12245"/>
                  </a:cubicBezTo>
                  <a:cubicBezTo>
                    <a:pt x="6355" y="10959"/>
                    <a:pt x="4783" y="12722"/>
                    <a:pt x="3437" y="14275"/>
                  </a:cubicBezTo>
                  <a:cubicBezTo>
                    <a:pt x="2784" y="15028"/>
                    <a:pt x="2038" y="15731"/>
                    <a:pt x="1278" y="15360"/>
                  </a:cubicBezTo>
                  <a:cubicBezTo>
                    <a:pt x="596" y="15026"/>
                    <a:pt x="198" y="13957"/>
                    <a:pt x="62" y="12817"/>
                  </a:cubicBezTo>
                  <a:cubicBezTo>
                    <a:pt x="-136" y="11156"/>
                    <a:pt x="165" y="9477"/>
                    <a:pt x="661" y="7985"/>
                  </a:cubicBezTo>
                  <a:cubicBezTo>
                    <a:pt x="3458" y="-423"/>
                    <a:pt x="10373" y="-2062"/>
                    <a:pt x="15983" y="2462"/>
                  </a:cubicBezTo>
                  <a:close/>
                </a:path>
              </a:pathLst>
            </a:custGeom>
            <a:solidFill>
              <a:srgbClr val="A7C189">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75" name="Shape 1075"/>
            <p:cNvSpPr/>
            <p:nvPr/>
          </p:nvSpPr>
          <p:spPr>
            <a:xfrm>
              <a:off x="12032628" y="960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a:defRPr b="1">
                  <a:solidFill>
                    <a:srgbClr val="A7C189"/>
                  </a:solidFill>
                  <a:latin typeface="Helvetica"/>
                  <a:ea typeface="Helvetica"/>
                  <a:cs typeface="Helvetica"/>
                  <a:sym typeface="Helvetica"/>
                </a:defRPr>
              </a:pPr>
              <a:r>
                <a:t>Limbic </a:t>
              </a:r>
            </a:p>
            <a:p>
              <a:pPr>
                <a:defRPr b="1">
                  <a:solidFill>
                    <a:srgbClr val="A7C189"/>
                  </a:solidFill>
                  <a:latin typeface="Helvetica"/>
                  <a:ea typeface="Helvetica"/>
                  <a:cs typeface="Helvetica"/>
                  <a:sym typeface="Helvetica"/>
                </a:defRPr>
              </a:pPr>
              <a:r>
                <a:t>System</a:t>
              </a:r>
            </a:p>
          </p:txBody>
        </p:sp>
        <p:sp>
          <p:nvSpPr>
            <p:cNvPr id="1076" name="Shape 1076"/>
            <p:cNvSpPr/>
            <p:nvPr/>
          </p:nvSpPr>
          <p:spPr>
            <a:xfrm flipV="1">
              <a:off x="4622105" y="1162133"/>
              <a:ext cx="6007112" cy="1020027"/>
            </a:xfrm>
            <a:prstGeom prst="line">
              <a:avLst/>
            </a:prstGeom>
            <a:noFill/>
            <a:ln w="50800" cap="flat">
              <a:solidFill>
                <a:srgbClr val="A7C189"/>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grpSp>
        <p:nvGrpSpPr>
          <p:cNvPr id="1081" name="Group 1081"/>
          <p:cNvGrpSpPr/>
          <p:nvPr/>
        </p:nvGrpSpPr>
        <p:grpSpPr>
          <a:xfrm>
            <a:off x="6111953" y="2560075"/>
            <a:ext cx="13976484" cy="7404196"/>
            <a:chOff x="0" y="515937"/>
            <a:chExt cx="13976483" cy="7404195"/>
          </a:xfrm>
        </p:grpSpPr>
        <p:sp>
          <p:nvSpPr>
            <p:cNvPr id="1078" name="Shape 1078"/>
            <p:cNvSpPr/>
            <p:nvPr/>
          </p:nvSpPr>
          <p:spPr>
            <a:xfrm>
              <a:off x="-1" y="814508"/>
              <a:ext cx="12203881" cy="7105626"/>
            </a:xfrm>
            <a:custGeom>
              <a:avLst/>
              <a:gdLst/>
              <a:ahLst/>
              <a:cxnLst>
                <a:cxn ang="0">
                  <a:pos x="wd2" y="hd2"/>
                </a:cxn>
                <a:cxn ang="5400000">
                  <a:pos x="wd2" y="hd2"/>
                </a:cxn>
                <a:cxn ang="10800000">
                  <a:pos x="wd2" y="hd2"/>
                </a:cxn>
                <a:cxn ang="16200000">
                  <a:pos x="wd2" y="hd2"/>
                </a:cxn>
              </a:cxnLst>
              <a:rect l="0" t="0" r="r" b="b"/>
              <a:pathLst>
                <a:path w="21547" h="21536" fill="norm" stroke="1" extrusionOk="0">
                  <a:moveTo>
                    <a:pt x="13351" y="12099"/>
                  </a:moveTo>
                  <a:cubicBezTo>
                    <a:pt x="14423" y="13024"/>
                    <a:pt x="15352" y="14370"/>
                    <a:pt x="16064" y="16028"/>
                  </a:cubicBezTo>
                  <a:cubicBezTo>
                    <a:pt x="16320" y="16386"/>
                    <a:pt x="16637" y="16594"/>
                    <a:pt x="16967" y="16619"/>
                  </a:cubicBezTo>
                  <a:cubicBezTo>
                    <a:pt x="17271" y="16642"/>
                    <a:pt x="17572" y="16509"/>
                    <a:pt x="17832" y="16236"/>
                  </a:cubicBezTo>
                  <a:cubicBezTo>
                    <a:pt x="18147" y="16259"/>
                    <a:pt x="18460" y="16340"/>
                    <a:pt x="18764" y="16477"/>
                  </a:cubicBezTo>
                  <a:cubicBezTo>
                    <a:pt x="18981" y="16575"/>
                    <a:pt x="19194" y="16701"/>
                    <a:pt x="19400" y="16854"/>
                  </a:cubicBezTo>
                  <a:cubicBezTo>
                    <a:pt x="19629" y="16945"/>
                    <a:pt x="19851" y="17086"/>
                    <a:pt x="20060" y="17273"/>
                  </a:cubicBezTo>
                  <a:cubicBezTo>
                    <a:pt x="20143" y="17347"/>
                    <a:pt x="20223" y="17428"/>
                    <a:pt x="20301" y="17516"/>
                  </a:cubicBezTo>
                  <a:cubicBezTo>
                    <a:pt x="20568" y="17616"/>
                    <a:pt x="20842" y="17415"/>
                    <a:pt x="20984" y="17014"/>
                  </a:cubicBezTo>
                  <a:cubicBezTo>
                    <a:pt x="21053" y="16821"/>
                    <a:pt x="21082" y="16600"/>
                    <a:pt x="21132" y="16397"/>
                  </a:cubicBezTo>
                  <a:cubicBezTo>
                    <a:pt x="21206" y="16096"/>
                    <a:pt x="21325" y="15827"/>
                    <a:pt x="21381" y="15510"/>
                  </a:cubicBezTo>
                  <a:cubicBezTo>
                    <a:pt x="21428" y="15246"/>
                    <a:pt x="21428" y="14963"/>
                    <a:pt x="21380" y="14695"/>
                  </a:cubicBezTo>
                  <a:cubicBezTo>
                    <a:pt x="21568" y="13965"/>
                    <a:pt x="21598" y="13145"/>
                    <a:pt x="21466" y="12380"/>
                  </a:cubicBezTo>
                  <a:cubicBezTo>
                    <a:pt x="21369" y="11817"/>
                    <a:pt x="21188" y="11308"/>
                    <a:pt x="20940" y="10904"/>
                  </a:cubicBezTo>
                  <a:cubicBezTo>
                    <a:pt x="20927" y="10567"/>
                    <a:pt x="20881" y="10236"/>
                    <a:pt x="20802" y="9926"/>
                  </a:cubicBezTo>
                  <a:cubicBezTo>
                    <a:pt x="20706" y="9548"/>
                    <a:pt x="20565" y="9210"/>
                    <a:pt x="20388" y="8933"/>
                  </a:cubicBezTo>
                  <a:cubicBezTo>
                    <a:pt x="20358" y="8676"/>
                    <a:pt x="20307" y="8429"/>
                    <a:pt x="20238" y="8197"/>
                  </a:cubicBezTo>
                  <a:cubicBezTo>
                    <a:pt x="20161" y="7941"/>
                    <a:pt x="20062" y="7708"/>
                    <a:pt x="19978" y="7461"/>
                  </a:cubicBezTo>
                  <a:cubicBezTo>
                    <a:pt x="19827" y="7015"/>
                    <a:pt x="19722" y="6513"/>
                    <a:pt x="19514" y="6128"/>
                  </a:cubicBezTo>
                  <a:cubicBezTo>
                    <a:pt x="19410" y="5935"/>
                    <a:pt x="19283" y="5780"/>
                    <a:pt x="19142" y="5674"/>
                  </a:cubicBezTo>
                  <a:cubicBezTo>
                    <a:pt x="19030" y="5428"/>
                    <a:pt x="18899" y="5208"/>
                    <a:pt x="18755" y="5017"/>
                  </a:cubicBezTo>
                  <a:cubicBezTo>
                    <a:pt x="18566" y="4769"/>
                    <a:pt x="18355" y="4576"/>
                    <a:pt x="18130" y="4444"/>
                  </a:cubicBezTo>
                  <a:cubicBezTo>
                    <a:pt x="18011" y="4080"/>
                    <a:pt x="17834" y="3782"/>
                    <a:pt x="17619" y="3588"/>
                  </a:cubicBezTo>
                  <a:cubicBezTo>
                    <a:pt x="17448" y="3433"/>
                    <a:pt x="17259" y="3348"/>
                    <a:pt x="17088" y="3195"/>
                  </a:cubicBezTo>
                  <a:cubicBezTo>
                    <a:pt x="16984" y="3102"/>
                    <a:pt x="16887" y="2984"/>
                    <a:pt x="16785" y="2883"/>
                  </a:cubicBezTo>
                  <a:cubicBezTo>
                    <a:pt x="16643" y="2742"/>
                    <a:pt x="16491" y="2632"/>
                    <a:pt x="16333" y="2557"/>
                  </a:cubicBezTo>
                  <a:cubicBezTo>
                    <a:pt x="16234" y="2412"/>
                    <a:pt x="16130" y="2277"/>
                    <a:pt x="16021" y="2153"/>
                  </a:cubicBezTo>
                  <a:cubicBezTo>
                    <a:pt x="15717" y="1806"/>
                    <a:pt x="15380" y="1549"/>
                    <a:pt x="15025" y="1395"/>
                  </a:cubicBezTo>
                  <a:cubicBezTo>
                    <a:pt x="14872" y="1246"/>
                    <a:pt x="14711" y="1121"/>
                    <a:pt x="14546" y="1021"/>
                  </a:cubicBezTo>
                  <a:cubicBezTo>
                    <a:pt x="14310" y="880"/>
                    <a:pt x="14065" y="790"/>
                    <a:pt x="13816" y="754"/>
                  </a:cubicBezTo>
                  <a:cubicBezTo>
                    <a:pt x="13510" y="406"/>
                    <a:pt x="13160" y="190"/>
                    <a:pt x="12795" y="123"/>
                  </a:cubicBezTo>
                  <a:cubicBezTo>
                    <a:pt x="12589" y="85"/>
                    <a:pt x="12382" y="95"/>
                    <a:pt x="12178" y="153"/>
                  </a:cubicBezTo>
                  <a:cubicBezTo>
                    <a:pt x="11961" y="36"/>
                    <a:pt x="11735" y="-14"/>
                    <a:pt x="11508" y="3"/>
                  </a:cubicBezTo>
                  <a:cubicBezTo>
                    <a:pt x="11278" y="21"/>
                    <a:pt x="11051" y="109"/>
                    <a:pt x="10838" y="262"/>
                  </a:cubicBezTo>
                  <a:cubicBezTo>
                    <a:pt x="10605" y="193"/>
                    <a:pt x="10368" y="169"/>
                    <a:pt x="10131" y="190"/>
                  </a:cubicBezTo>
                  <a:cubicBezTo>
                    <a:pt x="9892" y="210"/>
                    <a:pt x="9655" y="277"/>
                    <a:pt x="9424" y="388"/>
                  </a:cubicBezTo>
                  <a:cubicBezTo>
                    <a:pt x="9148" y="417"/>
                    <a:pt x="8873" y="444"/>
                    <a:pt x="8600" y="467"/>
                  </a:cubicBezTo>
                  <a:cubicBezTo>
                    <a:pt x="8304" y="493"/>
                    <a:pt x="8003" y="515"/>
                    <a:pt x="7719" y="684"/>
                  </a:cubicBezTo>
                  <a:cubicBezTo>
                    <a:pt x="7503" y="813"/>
                    <a:pt x="7306" y="1024"/>
                    <a:pt x="7143" y="1300"/>
                  </a:cubicBezTo>
                  <a:cubicBezTo>
                    <a:pt x="6859" y="1423"/>
                    <a:pt x="6582" y="1594"/>
                    <a:pt x="6318" y="1809"/>
                  </a:cubicBezTo>
                  <a:cubicBezTo>
                    <a:pt x="6073" y="2009"/>
                    <a:pt x="5839" y="2246"/>
                    <a:pt x="5619" y="2518"/>
                  </a:cubicBezTo>
                  <a:cubicBezTo>
                    <a:pt x="5203" y="2570"/>
                    <a:pt x="4803" y="2816"/>
                    <a:pt x="4462" y="3230"/>
                  </a:cubicBezTo>
                  <a:cubicBezTo>
                    <a:pt x="4337" y="3382"/>
                    <a:pt x="4221" y="3556"/>
                    <a:pt x="4116" y="3749"/>
                  </a:cubicBezTo>
                  <a:cubicBezTo>
                    <a:pt x="3770" y="3904"/>
                    <a:pt x="3446" y="4178"/>
                    <a:pt x="3165" y="4556"/>
                  </a:cubicBezTo>
                  <a:cubicBezTo>
                    <a:pt x="2858" y="4967"/>
                    <a:pt x="2609" y="5489"/>
                    <a:pt x="2435" y="6086"/>
                  </a:cubicBezTo>
                  <a:cubicBezTo>
                    <a:pt x="2156" y="6374"/>
                    <a:pt x="1884" y="6680"/>
                    <a:pt x="1619" y="7003"/>
                  </a:cubicBezTo>
                  <a:cubicBezTo>
                    <a:pt x="1367" y="7311"/>
                    <a:pt x="1117" y="7639"/>
                    <a:pt x="921" y="8063"/>
                  </a:cubicBezTo>
                  <a:cubicBezTo>
                    <a:pt x="715" y="8507"/>
                    <a:pt x="580" y="9034"/>
                    <a:pt x="528" y="9594"/>
                  </a:cubicBezTo>
                  <a:cubicBezTo>
                    <a:pt x="188" y="10536"/>
                    <a:pt x="1" y="11636"/>
                    <a:pt x="0" y="12785"/>
                  </a:cubicBezTo>
                  <a:cubicBezTo>
                    <a:pt x="-2" y="13717"/>
                    <a:pt x="125" y="14637"/>
                    <a:pt x="371" y="15467"/>
                  </a:cubicBezTo>
                  <a:cubicBezTo>
                    <a:pt x="454" y="16560"/>
                    <a:pt x="769" y="17561"/>
                    <a:pt x="1257" y="18291"/>
                  </a:cubicBezTo>
                  <a:cubicBezTo>
                    <a:pt x="1624" y="18839"/>
                    <a:pt x="2071" y="19190"/>
                    <a:pt x="2542" y="19311"/>
                  </a:cubicBezTo>
                  <a:cubicBezTo>
                    <a:pt x="2984" y="19424"/>
                    <a:pt x="3434" y="19339"/>
                    <a:pt x="3836" y="19035"/>
                  </a:cubicBezTo>
                  <a:cubicBezTo>
                    <a:pt x="4065" y="18862"/>
                    <a:pt x="4274" y="18620"/>
                    <a:pt x="4497" y="18417"/>
                  </a:cubicBezTo>
                  <a:cubicBezTo>
                    <a:pt x="4650" y="18278"/>
                    <a:pt x="4810" y="18156"/>
                    <a:pt x="4976" y="18056"/>
                  </a:cubicBezTo>
                  <a:cubicBezTo>
                    <a:pt x="5021" y="18470"/>
                    <a:pt x="5138" y="18851"/>
                    <a:pt x="5311" y="19151"/>
                  </a:cubicBezTo>
                  <a:cubicBezTo>
                    <a:pt x="5565" y="19591"/>
                    <a:pt x="5908" y="19819"/>
                    <a:pt x="6256" y="19798"/>
                  </a:cubicBezTo>
                  <a:cubicBezTo>
                    <a:pt x="6547" y="20899"/>
                    <a:pt x="7199" y="21586"/>
                    <a:pt x="7902" y="21533"/>
                  </a:cubicBezTo>
                  <a:cubicBezTo>
                    <a:pt x="8086" y="21520"/>
                    <a:pt x="8265" y="21456"/>
                    <a:pt x="8431" y="21335"/>
                  </a:cubicBezTo>
                  <a:cubicBezTo>
                    <a:pt x="8787" y="21077"/>
                    <a:pt x="9062" y="20589"/>
                    <a:pt x="9265" y="20029"/>
                  </a:cubicBezTo>
                  <a:cubicBezTo>
                    <a:pt x="9330" y="19847"/>
                    <a:pt x="9390" y="19655"/>
                    <a:pt x="9489" y="19524"/>
                  </a:cubicBezTo>
                  <a:cubicBezTo>
                    <a:pt x="9555" y="19437"/>
                    <a:pt x="9634" y="19384"/>
                    <a:pt x="9717" y="19372"/>
                  </a:cubicBezTo>
                  <a:cubicBezTo>
                    <a:pt x="9704" y="19336"/>
                    <a:pt x="9694" y="19299"/>
                    <a:pt x="9685" y="19260"/>
                  </a:cubicBezTo>
                  <a:cubicBezTo>
                    <a:pt x="9606" y="18902"/>
                    <a:pt x="9723" y="18518"/>
                    <a:pt x="9698" y="18142"/>
                  </a:cubicBezTo>
                  <a:cubicBezTo>
                    <a:pt x="9674" y="17766"/>
                    <a:pt x="9521" y="17463"/>
                    <a:pt x="9326" y="17282"/>
                  </a:cubicBezTo>
                  <a:cubicBezTo>
                    <a:pt x="8588" y="16594"/>
                    <a:pt x="7809" y="17532"/>
                    <a:pt x="7142" y="18357"/>
                  </a:cubicBezTo>
                  <a:cubicBezTo>
                    <a:pt x="6819" y="18757"/>
                    <a:pt x="6450" y="19129"/>
                    <a:pt x="6074" y="18932"/>
                  </a:cubicBezTo>
                  <a:cubicBezTo>
                    <a:pt x="5736" y="18755"/>
                    <a:pt x="5539" y="18189"/>
                    <a:pt x="5472" y="17585"/>
                  </a:cubicBezTo>
                  <a:cubicBezTo>
                    <a:pt x="5374" y="16705"/>
                    <a:pt x="5523" y="15815"/>
                    <a:pt x="5769" y="15025"/>
                  </a:cubicBezTo>
                  <a:cubicBezTo>
                    <a:pt x="7153" y="10571"/>
                    <a:pt x="10575" y="9702"/>
                    <a:pt x="13351" y="12099"/>
                  </a:cubicBezTo>
                  <a:close/>
                </a:path>
              </a:pathLst>
            </a:custGeom>
            <a:solidFill>
              <a:srgbClr val="78AAD6">
                <a:alpha val="60522"/>
              </a:srgbClr>
            </a:solidFill>
            <a:ln w="25400" cap="flat">
              <a:noFill/>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sp>
          <p:nvSpPr>
            <p:cNvPr id="1079" name="Shape 1079"/>
            <p:cNvSpPr/>
            <p:nvPr/>
          </p:nvSpPr>
          <p:spPr>
            <a:xfrm>
              <a:off x="12706483" y="5159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a:defRPr b="1">
                  <a:solidFill>
                    <a:srgbClr val="78AAD6"/>
                  </a:solidFill>
                  <a:latin typeface="Helvetica"/>
                  <a:ea typeface="Helvetica"/>
                  <a:cs typeface="Helvetica"/>
                  <a:sym typeface="Helvetica"/>
                </a:defRPr>
              </a:lvl1pPr>
            </a:lstStyle>
            <a:p>
              <a:pPr/>
              <a:r>
                <a:t>Neocortex</a:t>
              </a:r>
            </a:p>
          </p:txBody>
        </p:sp>
        <p:sp>
          <p:nvSpPr>
            <p:cNvPr id="1080" name="Shape 1080"/>
            <p:cNvSpPr/>
            <p:nvPr/>
          </p:nvSpPr>
          <p:spPr>
            <a:xfrm flipV="1">
              <a:off x="9058144" y="1112246"/>
              <a:ext cx="2554053" cy="1721968"/>
            </a:xfrm>
            <a:prstGeom prst="line">
              <a:avLst/>
            </a:prstGeom>
            <a:noFill/>
            <a:ln w="50800" cap="flat">
              <a:solidFill>
                <a:srgbClr val="78AAD6"/>
              </a:solidFill>
              <a:prstDash val="solid"/>
              <a:miter lim="400000"/>
            </a:ln>
            <a:effectLst/>
          </p:spPr>
          <p:txBody>
            <a:bodyPr wrap="square" lIns="0" tIns="0" rIns="0" bIns="0" numCol="1" anchor="t">
              <a:noAutofit/>
            </a:bodyPr>
            <a:lstStyle/>
            <a:p>
              <a:pPr>
                <a:defRPr sz="56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Shape 1085"/>
          <p:cNvSpPr txBox="1"/>
          <p:nvPr>
            <p:ph type="sldNum" sz="quarter" idx="2"/>
          </p:nvPr>
        </p:nvSpPr>
        <p:spPr>
          <a:xfrm>
            <a:off x="11961812" y="12663871"/>
            <a:ext cx="460376" cy="498476"/>
          </a:xfrm>
          <a:prstGeom prst="rect">
            <a:avLst/>
          </a:prstGeom>
          <a:extLst>
            <a:ext uri="{C572A759-6A51-4108-AA02-DFA0A04FC94B}">
              <ma14:wrappingTextBoxFlag xmlns:ma14="http://schemas.microsoft.com/office/mac/drawingml/2011/main" val="1"/>
            </a:ext>
          </a:extLst>
        </p:spPr>
        <p:txBody>
          <a:bodyPr/>
          <a:lstStyle>
            <a:lvl1pPr>
              <a:defRPr sz="2400">
                <a:solidFill>
                  <a:srgbClr val="FFFFFF"/>
                </a:solidFill>
                <a:latin typeface="Gill Sans"/>
                <a:ea typeface="Gill Sans"/>
                <a:cs typeface="Gill Sans"/>
                <a:sym typeface="Gill Sans"/>
              </a:defRPr>
            </a:lvl1pPr>
          </a:lstStyle>
          <a:p>
            <a:pPr/>
            <a:fld id="{86CB4B4D-7CA3-9044-876B-883B54F8677D}" type="slidenum"/>
          </a:p>
        </p:txBody>
      </p:sp>
      <p:pic>
        <p:nvPicPr>
          <p:cNvPr id="1086" name="pasted-image.png"/>
          <p:cNvPicPr>
            <a:picLocks noChangeAspect="1"/>
          </p:cNvPicPr>
          <p:nvPr/>
        </p:nvPicPr>
        <p:blipFill>
          <a:blip r:embed="rId3">
            <a:extLst/>
          </a:blip>
          <a:srcRect l="0" t="0" r="0" b="31920"/>
          <a:stretch>
            <a:fillRect/>
          </a:stretch>
        </p:blipFill>
        <p:spPr>
          <a:xfrm>
            <a:off x="6227365" y="498106"/>
            <a:ext cx="11929150" cy="12139277"/>
          </a:xfrm>
          <a:prstGeom prst="rect">
            <a:avLst/>
          </a:prstGeom>
          <a:ln w="12700">
            <a:miter lim="400000"/>
          </a:ln>
        </p:spPr>
      </p:pic>
      <p:sp>
        <p:nvSpPr>
          <p:cNvPr id="1087" name="Shape 1087"/>
          <p:cNvSpPr txBox="1"/>
          <p:nvPr/>
        </p:nvSpPr>
        <p:spPr>
          <a:xfrm>
            <a:off x="11690424" y="12663871"/>
            <a:ext cx="1003152" cy="1057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a:defRPr sz="6000">
                <a:solidFill>
                  <a:srgbClr val="A6AAA9"/>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1" name="Shape 1091"/>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92" name="Screen Shot 2017-09-21 at 9.47.21 AM.png"/>
          <p:cNvPicPr>
            <a:picLocks noChangeAspect="1"/>
          </p:cNvPicPr>
          <p:nvPr/>
        </p:nvPicPr>
        <p:blipFill>
          <a:blip r:embed="rId3">
            <a:extLst/>
          </a:blip>
          <a:stretch>
            <a:fillRect/>
          </a:stretch>
        </p:blipFill>
        <p:spPr>
          <a:xfrm>
            <a:off x="3369308" y="3021067"/>
            <a:ext cx="17645384" cy="16634146"/>
          </a:xfrm>
          <a:prstGeom prst="rect">
            <a:avLst/>
          </a:prstGeom>
          <a:ln w="12700">
            <a:miter lim="400000"/>
          </a:ln>
        </p:spPr>
      </p:pic>
      <p:sp>
        <p:nvSpPr>
          <p:cNvPr id="1093" name="Shape 1093"/>
          <p:cNvSpPr txBox="1"/>
          <p:nvPr/>
        </p:nvSpPr>
        <p:spPr>
          <a:xfrm>
            <a:off x="4025134" y="486187"/>
            <a:ext cx="16368497" cy="23968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10000" u="sng">
                <a:latin typeface="Helvetica"/>
                <a:ea typeface="Helvetica"/>
                <a:cs typeface="Helvetica"/>
                <a:sym typeface="Helvetica"/>
                <a:hlinkClick r:id="rId4" invalidUrl="" action="" tgtFrame="" tooltip="" history="1" highlightClick="0" endSnd="0"/>
              </a:defRPr>
            </a:lvl1pPr>
          </a:lstStyle>
          <a:p>
            <a:pPr>
              <a:defRPr u="none"/>
            </a:pPr>
            <a:r>
              <a:rPr u="sng">
                <a:hlinkClick r:id="rId4" invalidUrl="" action="" tgtFrame="" tooltip="" history="1" highlightClick="0" endSnd="0"/>
              </a:rPr>
              <a:t>tidyverse.org</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Shape 1097"/>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98" name="Shape 1098"/>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Your Turn 0</a:t>
            </a:r>
          </a:p>
        </p:txBody>
      </p:sp>
      <p:sp>
        <p:nvSpPr>
          <p:cNvPr id="1099" name="Shape 1099"/>
          <p:cNvSpPr txBox="1"/>
          <p:nvPr>
            <p:ph type="body" sz="half" idx="4294967295"/>
          </p:nvPr>
        </p:nvSpPr>
        <p:spPr>
          <a:xfrm>
            <a:off x="5307435" y="3465445"/>
            <a:ext cx="13769130" cy="6785110"/>
          </a:xfrm>
          <a:prstGeom prst="rect">
            <a:avLst/>
          </a:prstGeom>
        </p:spPr>
        <p:txBody>
          <a:bodyPr lIns="71437" tIns="71437" rIns="71437" bIns="71437"/>
          <a:lstStyle/>
          <a:p>
            <a:pPr marL="0" indent="0" defTabSz="584200">
              <a:spcBef>
                <a:spcPts val="2400"/>
              </a:spcBef>
              <a:buSzTx/>
              <a:buNone/>
              <a:defRPr sz="6700">
                <a:solidFill>
                  <a:srgbClr val="005493"/>
                </a:solidFill>
              </a:defRPr>
            </a:pPr>
            <a:r>
              <a:t>Navigate up to the </a:t>
            </a:r>
            <a:r>
              <a:rPr b="1"/>
              <a:t>02-Visualize </a:t>
            </a:r>
            <a:r>
              <a:t>folder.</a:t>
            </a:r>
            <a:endParaRPr b="1"/>
          </a:p>
          <a:p>
            <a:pPr marL="0" indent="0" defTabSz="584200">
              <a:spcBef>
                <a:spcPts val="2400"/>
              </a:spcBef>
              <a:buSzTx/>
              <a:buNone/>
              <a:defRPr sz="6700">
                <a:solidFill>
                  <a:srgbClr val="005493"/>
                </a:solidFill>
              </a:defRPr>
            </a:pPr>
            <a:r>
              <a:t>Open </a:t>
            </a:r>
            <a:r>
              <a:rPr b="1"/>
              <a:t>02-Visualize-Exercises.Rmd</a:t>
            </a:r>
            <a:endParaRPr b="1"/>
          </a:p>
          <a:p>
            <a:pPr marL="0" indent="0" defTabSz="584200">
              <a:spcBef>
                <a:spcPts val="2400"/>
              </a:spcBef>
              <a:buSzTx/>
              <a:buNone/>
              <a:defRPr sz="6700">
                <a:solidFill>
                  <a:srgbClr val="005493"/>
                </a:solidFill>
              </a:defRPr>
            </a:pPr>
            <a:r>
              <a:t>Add a setup chunk that loads the tidyverse packages.</a:t>
            </a:r>
          </a:p>
        </p:txBody>
      </p:sp>
      <p:pic>
        <p:nvPicPr>
          <p:cNvPr id="1100" name="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11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100"/>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txBox="1"/>
          <p:nvPr>
            <p:ph type="sldNum" sz="quarter" idx="2"/>
          </p:nvPr>
        </p:nvSpPr>
        <p:spPr>
          <a:xfrm>
            <a:off x="11922955" y="12684509"/>
            <a:ext cx="538090" cy="1016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 name="Shape 146"/>
          <p:cNvSpPr txBox="1"/>
          <p:nvPr>
            <p:ph type="body" sz="quarter" idx="4294967295"/>
          </p:nvPr>
        </p:nvSpPr>
        <p:spPr>
          <a:xfrm>
            <a:off x="2250571" y="3109013"/>
            <a:ext cx="19882858" cy="2013486"/>
          </a:xfrm>
          <a:prstGeom prst="rect">
            <a:avLst/>
          </a:prstGeom>
        </p:spPr>
        <p:txBody>
          <a:bodyPr lIns="71437" tIns="71437" rIns="71437" bIns="71437"/>
          <a:lstStyle/>
          <a:p>
            <a:pPr marL="0" indent="0" algn="ctr" defTabSz="584200">
              <a:spcBef>
                <a:spcPts val="8000"/>
              </a:spcBef>
              <a:buSzTx/>
              <a:buNone/>
              <a:defRPr sz="7000">
                <a:solidFill>
                  <a:srgbClr val="005493"/>
                </a:solidFill>
              </a:defRPr>
            </a:pPr>
            <a:r>
              <a:t>What does </a:t>
            </a:r>
            <a:r>
              <a:rPr b="1"/>
              <a:t>IMRAD</a:t>
            </a:r>
            <a:r>
              <a:t> stand for? Poll your neighbors.</a:t>
            </a:r>
          </a:p>
        </p:txBody>
      </p:sp>
      <p:pic>
        <p:nvPicPr>
          <p:cNvPr id="147" name="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088406" y="11645648"/>
            <a:ext cx="4544635" cy="1359812"/>
          </a:xfrm>
          <a:prstGeom prst="rect">
            <a:avLst/>
          </a:prstGeom>
          <a:ln w="12700">
            <a:solidFill>
              <a:srgbClr val="A6AAA9"/>
            </a:solidFill>
            <a:miter lim="400000"/>
          </a:ln>
        </p:spPr>
      </p:pic>
      <p:sp>
        <p:nvSpPr>
          <p:cNvPr id="148" name="Shape 148"/>
          <p:cNvSpPr txBox="1"/>
          <p:nvPr/>
        </p:nvSpPr>
        <p:spPr>
          <a:xfrm>
            <a:off x="7246863" y="5355782"/>
            <a:ext cx="9890273" cy="1830037"/>
          </a:xfrm>
          <a:prstGeom prst="rect">
            <a:avLst/>
          </a:prstGeom>
          <a:solidFill>
            <a:srgbClr val="004479"/>
          </a:solidFill>
          <a:ln w="12700">
            <a:miter lim="400000"/>
          </a:ln>
          <a:extLst>
            <a:ext uri="{C572A759-6A51-4108-AA02-DFA0A04FC94B}">
              <ma14:wrappingTextBoxFlag xmlns:ma14="http://schemas.microsoft.com/office/mac/drawingml/2011/main" val="1"/>
            </a:ext>
          </a:extLst>
        </p:spPr>
        <p:txBody>
          <a:bodyPr lIns="0" tIns="0" rIns="0" bIns="0" anchor="ctr"/>
          <a:lstStyle/>
          <a:p>
            <a:pPr>
              <a:lnSpc>
                <a:spcPct val="80000"/>
              </a:lnSpc>
              <a:spcBef>
                <a:spcPts val="1100"/>
              </a:spcBef>
              <a:defRPr b="1" sz="7500">
                <a:solidFill>
                  <a:srgbClr val="FFFFFF"/>
                </a:solidFill>
                <a:latin typeface="Helvetica"/>
                <a:ea typeface="Helvetica"/>
                <a:cs typeface="Helvetica"/>
                <a:sym typeface="Helvetica"/>
              </a:defRPr>
            </a:pPr>
            <a:r>
              <a:t>Introduction</a:t>
            </a:r>
          </a:p>
          <a:p>
            <a:pPr>
              <a:lnSpc>
                <a:spcPct val="80000"/>
              </a:lnSpc>
              <a:spcBef>
                <a:spcPts val="1100"/>
              </a:spcBef>
              <a:defRPr b="1" sz="4000">
                <a:solidFill>
                  <a:srgbClr val="FFFFFF"/>
                </a:solidFill>
                <a:latin typeface="Helvetica"/>
                <a:ea typeface="Helvetica"/>
                <a:cs typeface="Helvetica"/>
                <a:sym typeface="Helvetica"/>
              </a:defRPr>
            </a:pPr>
            <a:r>
              <a:t>What hypothesis was tested and why?</a:t>
            </a:r>
          </a:p>
        </p:txBody>
      </p:sp>
      <p:sp>
        <p:nvSpPr>
          <p:cNvPr id="149" name="Shape 149"/>
          <p:cNvSpPr txBox="1"/>
          <p:nvPr/>
        </p:nvSpPr>
        <p:spPr>
          <a:xfrm>
            <a:off x="7246863" y="7261468"/>
            <a:ext cx="9890273" cy="1830037"/>
          </a:xfrm>
          <a:prstGeom prst="rect">
            <a:avLst/>
          </a:prstGeom>
          <a:solidFill>
            <a:srgbClr val="4F79A6"/>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80000"/>
              </a:lnSpc>
              <a:spcBef>
                <a:spcPts val="1100"/>
              </a:spcBef>
              <a:defRPr b="1" sz="7500">
                <a:solidFill>
                  <a:srgbClr val="FFFFFF"/>
                </a:solidFill>
                <a:latin typeface="Helvetica"/>
                <a:ea typeface="Helvetica"/>
                <a:cs typeface="Helvetica"/>
                <a:sym typeface="Helvetica"/>
              </a:defRPr>
            </a:pPr>
            <a:r>
              <a:t>Methods</a:t>
            </a:r>
          </a:p>
          <a:p>
            <a:pPr>
              <a:lnSpc>
                <a:spcPct val="80000"/>
              </a:lnSpc>
              <a:spcBef>
                <a:spcPts val="1100"/>
              </a:spcBef>
              <a:defRPr b="1" sz="4000">
                <a:solidFill>
                  <a:srgbClr val="FFFFFF"/>
                </a:solidFill>
                <a:latin typeface="Helvetica"/>
                <a:ea typeface="Helvetica"/>
                <a:cs typeface="Helvetica"/>
                <a:sym typeface="Helvetica"/>
              </a:defRPr>
            </a:pPr>
            <a:r>
              <a:t>How was the study done?</a:t>
            </a:r>
          </a:p>
        </p:txBody>
      </p:sp>
      <p:sp>
        <p:nvSpPr>
          <p:cNvPr id="150" name="Shape 150"/>
          <p:cNvSpPr txBox="1"/>
          <p:nvPr/>
        </p:nvSpPr>
        <p:spPr>
          <a:xfrm>
            <a:off x="7246863" y="9167155"/>
            <a:ext cx="9890273" cy="1830036"/>
          </a:xfrm>
          <a:prstGeom prst="rect">
            <a:avLst/>
          </a:prstGeom>
          <a:solidFill>
            <a:srgbClr val="83A9D2"/>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80000"/>
              </a:lnSpc>
              <a:spcBef>
                <a:spcPts val="1100"/>
              </a:spcBef>
              <a:defRPr b="1" sz="7500">
                <a:solidFill>
                  <a:srgbClr val="FFFFFF"/>
                </a:solidFill>
                <a:latin typeface="Helvetica"/>
                <a:ea typeface="Helvetica"/>
                <a:cs typeface="Helvetica"/>
                <a:sym typeface="Helvetica"/>
              </a:defRPr>
            </a:pPr>
            <a:r>
              <a:t>Results</a:t>
            </a:r>
          </a:p>
          <a:p>
            <a:pPr>
              <a:lnSpc>
                <a:spcPct val="80000"/>
              </a:lnSpc>
              <a:spcBef>
                <a:spcPts val="1100"/>
              </a:spcBef>
              <a:defRPr b="1" sz="4000">
                <a:solidFill>
                  <a:srgbClr val="FFFFFF"/>
                </a:solidFill>
                <a:latin typeface="Helvetica"/>
                <a:ea typeface="Helvetica"/>
                <a:cs typeface="Helvetica"/>
                <a:sym typeface="Helvetica"/>
              </a:defRPr>
            </a:pPr>
            <a:r>
              <a:t>What answer was discovered?</a:t>
            </a:r>
          </a:p>
        </p:txBody>
      </p:sp>
      <p:sp>
        <p:nvSpPr>
          <p:cNvPr id="151" name="Shape 151"/>
          <p:cNvSpPr txBox="1"/>
          <p:nvPr/>
        </p:nvSpPr>
        <p:spPr>
          <a:xfrm>
            <a:off x="7246863" y="11072840"/>
            <a:ext cx="9890273" cy="1830037"/>
          </a:xfrm>
          <a:prstGeom prst="rect">
            <a:avLst/>
          </a:prstGeom>
          <a:solidFill>
            <a:srgbClr val="9EB980"/>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nSpc>
                <a:spcPct val="80000"/>
              </a:lnSpc>
              <a:spcBef>
                <a:spcPts val="1100"/>
              </a:spcBef>
              <a:defRPr b="1" sz="7500">
                <a:solidFill>
                  <a:srgbClr val="FFFFFF"/>
                </a:solidFill>
                <a:latin typeface="Helvetica"/>
                <a:ea typeface="Helvetica"/>
                <a:cs typeface="Helvetica"/>
                <a:sym typeface="Helvetica"/>
              </a:defRPr>
            </a:pPr>
            <a:r>
              <a:t>And Discussion</a:t>
            </a:r>
          </a:p>
          <a:p>
            <a:pPr>
              <a:lnSpc>
                <a:spcPct val="80000"/>
              </a:lnSpc>
              <a:spcBef>
                <a:spcPts val="1100"/>
              </a:spcBef>
              <a:defRPr b="1" sz="4000">
                <a:solidFill>
                  <a:srgbClr val="FFFFFF"/>
                </a:solidFill>
                <a:latin typeface="Helvetica"/>
                <a:ea typeface="Helvetica"/>
                <a:cs typeface="Helvetica"/>
                <a:sym typeface="Helvetica"/>
              </a:defRPr>
            </a:pPr>
            <a:r>
              <a:t>What does the answer imply?</a:t>
            </a:r>
          </a:p>
        </p:txBody>
      </p:sp>
      <p:sp>
        <p:nvSpPr>
          <p:cNvPr id="152" name="Shape 152"/>
          <p:cNvSpPr txBox="1"/>
          <p:nvPr>
            <p:ph type="title" idx="4294967295"/>
          </p:nvPr>
        </p:nvSpPr>
        <p:spPr>
          <a:xfrm>
            <a:off x="4833937" y="357187"/>
            <a:ext cx="14716126" cy="3429001"/>
          </a:xfrm>
          <a:prstGeom prst="rect">
            <a:avLst/>
          </a:prstGeom>
        </p:spPr>
        <p:txBody>
          <a:bodyPr lIns="71437" tIns="71437" rIns="71437" bIns="71437"/>
          <a:lstStyle>
            <a:lvl1pPr algn="ctr" defTabSz="584200">
              <a:defRPr cap="none" sz="11800">
                <a:solidFill>
                  <a:srgbClr val="005493"/>
                </a:solidFill>
              </a:defRPr>
            </a:lvl1pPr>
          </a:lstStyle>
          <a:p>
            <a:pPr/>
            <a:r>
              <a:t>Pop Quiz</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000000" fill="hold"/>
                                        <p:tgtEl>
                                          <p:spTgt spid="147"/>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9" grpId="2" fill="hold">
                                  <p:stCondLst>
                                    <p:cond delay="0"/>
                                  </p:stCondLst>
                                  <p:iterate type="el" backwards="0">
                                    <p:tmAbs val="0"/>
                                  </p:iterate>
                                  <p:childTnLst>
                                    <p:set>
                                      <p:cBhvr>
                                        <p:cTn id="10" fill="hold"/>
                                        <p:tgtEl>
                                          <p:spTgt spid="148"/>
                                        </p:tgtEl>
                                        <p:attrNameLst>
                                          <p:attrName>style.visibility</p:attrName>
                                        </p:attrNameLst>
                                      </p:cBhvr>
                                      <p:to>
                                        <p:strVal val="visible"/>
                                      </p:to>
                                    </p:set>
                                    <p:animEffect filter="dissolve" transition="in">
                                      <p:cBhvr>
                                        <p:cTn id="11" dur="500"/>
                                        <p:tgtEl>
                                          <p:spTgt spid="148"/>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149"/>
                                        </p:tgtEl>
                                        <p:attrNameLst>
                                          <p:attrName>style.visibility</p:attrName>
                                        </p:attrNameLst>
                                      </p:cBhvr>
                                      <p:to>
                                        <p:strVal val="visible"/>
                                      </p:to>
                                    </p:set>
                                    <p:animEffect filter="dissolve" transition="in">
                                      <p:cBhvr>
                                        <p:cTn id="16" dur="500"/>
                                        <p:tgtEl>
                                          <p:spTgt spid="149"/>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9" grpId="4" fill="hold">
                                  <p:stCondLst>
                                    <p:cond delay="0"/>
                                  </p:stCondLst>
                                  <p:iterate type="el" backwards="0">
                                    <p:tmAbs val="0"/>
                                  </p:iterate>
                                  <p:childTnLst>
                                    <p:set>
                                      <p:cBhvr>
                                        <p:cTn id="20" fill="hold"/>
                                        <p:tgtEl>
                                          <p:spTgt spid="150"/>
                                        </p:tgtEl>
                                        <p:attrNameLst>
                                          <p:attrName>style.visibility</p:attrName>
                                        </p:attrNameLst>
                                      </p:cBhvr>
                                      <p:to>
                                        <p:strVal val="visible"/>
                                      </p:to>
                                    </p:set>
                                    <p:animEffect filter="dissolve" transition="in">
                                      <p:cBhvr>
                                        <p:cTn id="21" dur="500"/>
                                        <p:tgtEl>
                                          <p:spTgt spid="150"/>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ID="9" grpId="5" fill="hold">
                                  <p:stCondLst>
                                    <p:cond delay="0"/>
                                  </p:stCondLst>
                                  <p:iterate type="el" backwards="0">
                                    <p:tmAbs val="0"/>
                                  </p:iterate>
                                  <p:childTnLst>
                                    <p:set>
                                      <p:cBhvr>
                                        <p:cTn id="25" fill="hold"/>
                                        <p:tgtEl>
                                          <p:spTgt spid="151"/>
                                        </p:tgtEl>
                                        <p:attrNameLst>
                                          <p:attrName>style.visibility</p:attrName>
                                        </p:attrNameLst>
                                      </p:cBhvr>
                                      <p:to>
                                        <p:strVal val="visible"/>
                                      </p:to>
                                    </p:set>
                                    <p:animEffect filter="dissolve" transition="in">
                                      <p:cBhvr>
                                        <p:cTn id="26" dur="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27" fill="hold" display="0">
                  <p:stCondLst>
                    <p:cond delay="indefinite"/>
                  </p:stCondLst>
                </p:cTn>
                <p:tgtEl>
                  <p:spTgt spid="147"/>
                </p:tgtEl>
              </p:cMediaNode>
            </p:video>
          </p:childTnLst>
        </p:cTn>
      </p:par>
    </p:tnLst>
    <p:bldLst>
      <p:bldP build="whole" bldLvl="1" animBg="1" rev="0" advAuto="0" spid="149" grpId="3"/>
      <p:bldP build="whole" bldLvl="1" animBg="1" rev="0" advAuto="0" spid="151" grpId="5"/>
      <p:bldP build="whole" bldLvl="1" animBg="1" rev="0" advAuto="0" spid="150" grpId="4"/>
      <p:bldP build="whole" bldLvl="1" animBg="1" rev="0" advAuto="0" spid="148"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157" name="Shape 157"/>
          <p:cNvSpPr txBox="1"/>
          <p:nvPr>
            <p:ph type="sldNum" sz="quarter" idx="2"/>
          </p:nvPr>
        </p:nvSpPr>
        <p:spPr>
          <a:xfrm>
            <a:off x="11902318" y="12663871"/>
            <a:ext cx="579364" cy="10572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TextBox 12"/>
          <p:cNvSpPr txBox="1"/>
          <p:nvPr/>
        </p:nvSpPr>
        <p:spPr>
          <a:xfrm>
            <a:off x="5231693" y="2501980"/>
            <a:ext cx="13920614" cy="249936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90000"/>
              </a:lnSpc>
              <a:defRPr sz="8000">
                <a:latin typeface="Helvetica"/>
                <a:ea typeface="Helvetica"/>
                <a:cs typeface="Helvetica"/>
                <a:sym typeface="Helvetica"/>
              </a:defRPr>
            </a:pPr>
            <a:r>
              <a:t>Which words do you associate with </a:t>
            </a:r>
            <a:r>
              <a:rPr b="1">
                <a:solidFill>
                  <a:srgbClr val="5C8EC7"/>
                </a:solidFill>
              </a:rPr>
              <a:t>math</a:t>
            </a:r>
            <a:r>
              <a:t>?</a:t>
            </a:r>
          </a:p>
        </p:txBody>
      </p:sp>
      <p:grpSp>
        <p:nvGrpSpPr>
          <p:cNvPr id="163" name="Group 163"/>
          <p:cNvGrpSpPr/>
          <p:nvPr/>
        </p:nvGrpSpPr>
        <p:grpSpPr>
          <a:xfrm>
            <a:off x="6454881" y="5796268"/>
            <a:ext cx="5949091" cy="5417752"/>
            <a:chOff x="0" y="0"/>
            <a:chExt cx="5949090" cy="5417751"/>
          </a:xfrm>
        </p:grpSpPr>
        <p:sp>
          <p:nvSpPr>
            <p:cNvPr id="159" name="TextBox 12"/>
            <p:cNvSpPr txBox="1"/>
            <p:nvPr/>
          </p:nvSpPr>
          <p:spPr>
            <a:xfrm>
              <a:off x="0" y="2677114"/>
              <a:ext cx="5949091"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sz="8000">
                  <a:latin typeface="Helvetica"/>
                  <a:ea typeface="Helvetica"/>
                  <a:cs typeface="Helvetica"/>
                  <a:sym typeface="Helvetica"/>
                </a:defRPr>
              </a:lvl1pPr>
            </a:lstStyle>
            <a:p>
              <a:pPr/>
              <a:r>
                <a:t>best guess</a:t>
              </a:r>
            </a:p>
          </p:txBody>
        </p:sp>
        <p:sp>
          <p:nvSpPr>
            <p:cNvPr id="160" name="TextBox 12"/>
            <p:cNvSpPr txBox="1"/>
            <p:nvPr/>
          </p:nvSpPr>
          <p:spPr>
            <a:xfrm>
              <a:off x="0" y="4015671"/>
              <a:ext cx="5949090"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sz="8000">
                  <a:latin typeface="Helvetica"/>
                  <a:ea typeface="Helvetica"/>
                  <a:cs typeface="Helvetica"/>
                  <a:sym typeface="Helvetica"/>
                </a:defRPr>
              </a:lvl1pPr>
            </a:lstStyle>
            <a:p>
              <a:pPr/>
              <a:r>
                <a:t>discover</a:t>
              </a:r>
            </a:p>
          </p:txBody>
        </p:sp>
        <p:sp>
          <p:nvSpPr>
            <p:cNvPr id="161" name="TextBox 12"/>
            <p:cNvSpPr txBox="1"/>
            <p:nvPr/>
          </p:nvSpPr>
          <p:spPr>
            <a:xfrm>
              <a:off x="0" y="0"/>
              <a:ext cx="5949091" cy="1402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sz="8000">
                  <a:latin typeface="Helvetica"/>
                  <a:ea typeface="Helvetica"/>
                  <a:cs typeface="Helvetica"/>
                  <a:sym typeface="Helvetica"/>
                </a:defRPr>
              </a:lvl1pPr>
            </a:lstStyle>
            <a:p>
              <a:pPr/>
              <a:r>
                <a:t>hypotheses</a:t>
              </a:r>
            </a:p>
          </p:txBody>
        </p:sp>
        <p:sp>
          <p:nvSpPr>
            <p:cNvPr id="162" name="TextBox 12"/>
            <p:cNvSpPr txBox="1"/>
            <p:nvPr/>
          </p:nvSpPr>
          <p:spPr>
            <a:xfrm>
              <a:off x="0" y="1338556"/>
              <a:ext cx="3657383"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sz="8000">
                  <a:latin typeface="Helvetica"/>
                  <a:ea typeface="Helvetica"/>
                  <a:cs typeface="Helvetica"/>
                  <a:sym typeface="Helvetica"/>
                </a:defRPr>
              </a:lvl1pPr>
            </a:lstStyle>
            <a:p>
              <a:pPr/>
              <a:r>
                <a:t>messy</a:t>
              </a:r>
            </a:p>
          </p:txBody>
        </p:sp>
      </p:grpSp>
      <p:grpSp>
        <p:nvGrpSpPr>
          <p:cNvPr id="168" name="Group 168"/>
          <p:cNvGrpSpPr/>
          <p:nvPr/>
        </p:nvGrpSpPr>
        <p:grpSpPr>
          <a:xfrm>
            <a:off x="13522459" y="5796268"/>
            <a:ext cx="4406660" cy="5417752"/>
            <a:chOff x="0" y="0"/>
            <a:chExt cx="4406658" cy="5417750"/>
          </a:xfrm>
        </p:grpSpPr>
        <p:sp>
          <p:nvSpPr>
            <p:cNvPr id="164" name="TextBox 12"/>
            <p:cNvSpPr txBox="1"/>
            <p:nvPr/>
          </p:nvSpPr>
          <p:spPr>
            <a:xfrm>
              <a:off x="1170220" y="4015670"/>
              <a:ext cx="3236439"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1" sz="8000">
                  <a:solidFill>
                    <a:srgbClr val="5C8EC7"/>
                  </a:solidFill>
                  <a:latin typeface="Helvetica"/>
                  <a:ea typeface="Helvetica"/>
                  <a:cs typeface="Helvetica"/>
                  <a:sym typeface="Helvetica"/>
                </a:defRPr>
              </a:lvl1pPr>
            </a:lstStyle>
            <a:p>
              <a:pPr/>
              <a:r>
                <a:t>prove</a:t>
              </a:r>
            </a:p>
          </p:txBody>
        </p:sp>
        <p:sp>
          <p:nvSpPr>
            <p:cNvPr id="165" name="TextBox 12"/>
            <p:cNvSpPr txBox="1"/>
            <p:nvPr/>
          </p:nvSpPr>
          <p:spPr>
            <a:xfrm>
              <a:off x="749275" y="2677113"/>
              <a:ext cx="3657384"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1" sz="8000">
                  <a:solidFill>
                    <a:srgbClr val="5C8EC7"/>
                  </a:solidFill>
                  <a:latin typeface="Helvetica"/>
                  <a:ea typeface="Helvetica"/>
                  <a:cs typeface="Helvetica"/>
                  <a:sym typeface="Helvetica"/>
                </a:defRPr>
              </a:lvl1pPr>
            </a:lstStyle>
            <a:p>
              <a:pPr/>
              <a:r>
                <a:t>certain</a:t>
              </a:r>
            </a:p>
          </p:txBody>
        </p:sp>
        <p:sp>
          <p:nvSpPr>
            <p:cNvPr id="166" name="TextBox 12"/>
            <p:cNvSpPr txBox="1"/>
            <p:nvPr/>
          </p:nvSpPr>
          <p:spPr>
            <a:xfrm>
              <a:off x="322052" y="1338557"/>
              <a:ext cx="4084607"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1" sz="8000">
                  <a:solidFill>
                    <a:srgbClr val="5C8EC7"/>
                  </a:solidFill>
                  <a:latin typeface="Helvetica"/>
                  <a:ea typeface="Helvetica"/>
                  <a:cs typeface="Helvetica"/>
                  <a:sym typeface="Helvetica"/>
                </a:defRPr>
              </a:lvl1pPr>
            </a:lstStyle>
            <a:p>
              <a:pPr/>
              <a:r>
                <a:t>logical</a:t>
              </a:r>
            </a:p>
          </p:txBody>
        </p:sp>
        <p:sp>
          <p:nvSpPr>
            <p:cNvPr id="167" name="TextBox 12"/>
            <p:cNvSpPr txBox="1"/>
            <p:nvPr/>
          </p:nvSpPr>
          <p:spPr>
            <a:xfrm>
              <a:off x="0" y="0"/>
              <a:ext cx="4406659" cy="1402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1" sz="8000">
                  <a:solidFill>
                    <a:srgbClr val="5C8EC7"/>
                  </a:solidFill>
                  <a:latin typeface="Helvetica"/>
                  <a:ea typeface="Helvetica"/>
                  <a:cs typeface="Helvetica"/>
                  <a:sym typeface="Helvetica"/>
                </a:defRPr>
              </a:lvl1pPr>
            </a:lstStyle>
            <a:p>
              <a:pPr/>
              <a:r>
                <a:t>axioms</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txBox="1"/>
          <p:nvPr/>
        </p:nvSpPr>
        <p:spPr>
          <a:xfrm>
            <a:off x="-91160" y="13054142"/>
            <a:ext cx="2826421" cy="52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2500" u="sng">
                <a:solidFill>
                  <a:srgbClr val="78AAD6"/>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CC BY-SA RStudio</a:t>
            </a:r>
          </a:p>
        </p:txBody>
      </p:sp>
      <p:sp>
        <p:nvSpPr>
          <p:cNvPr id="173" name="Shape 173"/>
          <p:cNvSpPr txBox="1"/>
          <p:nvPr>
            <p:ph type="sldNum" sz="quarter" idx="2"/>
          </p:nvPr>
        </p:nvSpPr>
        <p:spPr>
          <a:xfrm>
            <a:off x="11902318" y="12663871"/>
            <a:ext cx="579364" cy="10572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TextBox 12"/>
          <p:cNvSpPr txBox="1"/>
          <p:nvPr/>
        </p:nvSpPr>
        <p:spPr>
          <a:xfrm>
            <a:off x="5231693" y="2501980"/>
            <a:ext cx="13920614" cy="249936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lnSpc>
                <a:spcPct val="90000"/>
              </a:lnSpc>
              <a:defRPr sz="8000">
                <a:solidFill>
                  <a:srgbClr val="FFFFFF"/>
                </a:solidFill>
                <a:latin typeface="Helvetica"/>
                <a:ea typeface="Helvetica"/>
                <a:cs typeface="Helvetica"/>
                <a:sym typeface="Helvetica"/>
              </a:defRPr>
            </a:pPr>
            <a:r>
              <a:rPr>
                <a:solidFill>
                  <a:srgbClr val="5B8BC4"/>
                </a:solidFill>
              </a:rPr>
              <a:t>Which words do you associate with</a:t>
            </a:r>
            <a:r>
              <a:rPr>
                <a:solidFill>
                  <a:srgbClr val="61D2FA"/>
                </a:solidFill>
              </a:rPr>
              <a:t> </a:t>
            </a:r>
            <a:r>
              <a:rPr b="1">
                <a:solidFill>
                  <a:srgbClr val="000000"/>
                </a:solidFill>
              </a:rPr>
              <a:t>Science</a:t>
            </a:r>
            <a:r>
              <a:rPr>
                <a:solidFill>
                  <a:srgbClr val="5C8CC5"/>
                </a:solidFill>
              </a:rPr>
              <a:t>?</a:t>
            </a:r>
          </a:p>
        </p:txBody>
      </p:sp>
      <p:grpSp>
        <p:nvGrpSpPr>
          <p:cNvPr id="179" name="Group 179"/>
          <p:cNvGrpSpPr/>
          <p:nvPr/>
        </p:nvGrpSpPr>
        <p:grpSpPr>
          <a:xfrm>
            <a:off x="6454881" y="5796268"/>
            <a:ext cx="5949091" cy="5417752"/>
            <a:chOff x="0" y="0"/>
            <a:chExt cx="5949090" cy="5417751"/>
          </a:xfrm>
        </p:grpSpPr>
        <p:sp>
          <p:nvSpPr>
            <p:cNvPr id="175" name="TextBox 12"/>
            <p:cNvSpPr txBox="1"/>
            <p:nvPr/>
          </p:nvSpPr>
          <p:spPr>
            <a:xfrm>
              <a:off x="0" y="2677114"/>
              <a:ext cx="5949091"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sz="8000">
                  <a:latin typeface="Helvetica"/>
                  <a:ea typeface="Helvetica"/>
                  <a:cs typeface="Helvetica"/>
                  <a:sym typeface="Helvetica"/>
                </a:defRPr>
              </a:lvl1pPr>
            </a:lstStyle>
            <a:p>
              <a:pPr/>
              <a:r>
                <a:t>best guess</a:t>
              </a:r>
            </a:p>
          </p:txBody>
        </p:sp>
        <p:sp>
          <p:nvSpPr>
            <p:cNvPr id="176" name="TextBox 12"/>
            <p:cNvSpPr txBox="1"/>
            <p:nvPr/>
          </p:nvSpPr>
          <p:spPr>
            <a:xfrm>
              <a:off x="0" y="4015671"/>
              <a:ext cx="5949090"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sz="8000">
                  <a:latin typeface="Helvetica"/>
                  <a:ea typeface="Helvetica"/>
                  <a:cs typeface="Helvetica"/>
                  <a:sym typeface="Helvetica"/>
                </a:defRPr>
              </a:lvl1pPr>
            </a:lstStyle>
            <a:p>
              <a:pPr/>
              <a:r>
                <a:t>discover</a:t>
              </a:r>
            </a:p>
          </p:txBody>
        </p:sp>
        <p:sp>
          <p:nvSpPr>
            <p:cNvPr id="177" name="TextBox 12"/>
            <p:cNvSpPr txBox="1"/>
            <p:nvPr/>
          </p:nvSpPr>
          <p:spPr>
            <a:xfrm>
              <a:off x="0" y="0"/>
              <a:ext cx="5949091" cy="1402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sz="8000">
                  <a:latin typeface="Helvetica"/>
                  <a:ea typeface="Helvetica"/>
                  <a:cs typeface="Helvetica"/>
                  <a:sym typeface="Helvetica"/>
                </a:defRPr>
              </a:lvl1pPr>
            </a:lstStyle>
            <a:p>
              <a:pPr/>
              <a:r>
                <a:t>hypotheses</a:t>
              </a:r>
            </a:p>
          </p:txBody>
        </p:sp>
        <p:sp>
          <p:nvSpPr>
            <p:cNvPr id="178" name="TextBox 12"/>
            <p:cNvSpPr txBox="1"/>
            <p:nvPr/>
          </p:nvSpPr>
          <p:spPr>
            <a:xfrm>
              <a:off x="0" y="1338556"/>
              <a:ext cx="3657383"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lnSpc>
                  <a:spcPct val="90000"/>
                </a:lnSpc>
                <a:defRPr sz="8000">
                  <a:latin typeface="Helvetica"/>
                  <a:ea typeface="Helvetica"/>
                  <a:cs typeface="Helvetica"/>
                  <a:sym typeface="Helvetica"/>
                </a:defRPr>
              </a:lvl1pPr>
            </a:lstStyle>
            <a:p>
              <a:pPr/>
              <a:r>
                <a:t>messy</a:t>
              </a:r>
            </a:p>
          </p:txBody>
        </p:sp>
      </p:grpSp>
      <p:grpSp>
        <p:nvGrpSpPr>
          <p:cNvPr id="184" name="Group 184"/>
          <p:cNvGrpSpPr/>
          <p:nvPr/>
        </p:nvGrpSpPr>
        <p:grpSpPr>
          <a:xfrm>
            <a:off x="13522459" y="5796268"/>
            <a:ext cx="4406660" cy="5417752"/>
            <a:chOff x="0" y="0"/>
            <a:chExt cx="4406658" cy="5417750"/>
          </a:xfrm>
        </p:grpSpPr>
        <p:sp>
          <p:nvSpPr>
            <p:cNvPr id="180" name="TextBox 12"/>
            <p:cNvSpPr txBox="1"/>
            <p:nvPr/>
          </p:nvSpPr>
          <p:spPr>
            <a:xfrm>
              <a:off x="1170220" y="4015670"/>
              <a:ext cx="3236439"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1" sz="8000">
                  <a:solidFill>
                    <a:srgbClr val="5C8EC7"/>
                  </a:solidFill>
                  <a:latin typeface="Helvetica"/>
                  <a:ea typeface="Helvetica"/>
                  <a:cs typeface="Helvetica"/>
                  <a:sym typeface="Helvetica"/>
                </a:defRPr>
              </a:lvl1pPr>
            </a:lstStyle>
            <a:p>
              <a:pPr/>
              <a:r>
                <a:t>prove</a:t>
              </a:r>
            </a:p>
          </p:txBody>
        </p:sp>
        <p:sp>
          <p:nvSpPr>
            <p:cNvPr id="181" name="TextBox 12"/>
            <p:cNvSpPr txBox="1"/>
            <p:nvPr/>
          </p:nvSpPr>
          <p:spPr>
            <a:xfrm>
              <a:off x="749275" y="2677113"/>
              <a:ext cx="3657384"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1" sz="8000">
                  <a:solidFill>
                    <a:srgbClr val="5C8EC7"/>
                  </a:solidFill>
                  <a:latin typeface="Helvetica"/>
                  <a:ea typeface="Helvetica"/>
                  <a:cs typeface="Helvetica"/>
                  <a:sym typeface="Helvetica"/>
                </a:defRPr>
              </a:lvl1pPr>
            </a:lstStyle>
            <a:p>
              <a:pPr/>
              <a:r>
                <a:t>certain</a:t>
              </a:r>
            </a:p>
          </p:txBody>
        </p:sp>
        <p:sp>
          <p:nvSpPr>
            <p:cNvPr id="182" name="TextBox 12"/>
            <p:cNvSpPr txBox="1"/>
            <p:nvPr/>
          </p:nvSpPr>
          <p:spPr>
            <a:xfrm>
              <a:off x="322052" y="1338557"/>
              <a:ext cx="4084607" cy="14020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1" sz="8000">
                  <a:solidFill>
                    <a:srgbClr val="5C8EC7"/>
                  </a:solidFill>
                  <a:latin typeface="Helvetica"/>
                  <a:ea typeface="Helvetica"/>
                  <a:cs typeface="Helvetica"/>
                  <a:sym typeface="Helvetica"/>
                </a:defRPr>
              </a:lvl1pPr>
            </a:lstStyle>
            <a:p>
              <a:pPr/>
              <a:r>
                <a:t>logical</a:t>
              </a:r>
            </a:p>
          </p:txBody>
        </p:sp>
        <p:sp>
          <p:nvSpPr>
            <p:cNvPr id="183" name="TextBox 12"/>
            <p:cNvSpPr txBox="1"/>
            <p:nvPr/>
          </p:nvSpPr>
          <p:spPr>
            <a:xfrm>
              <a:off x="0" y="0"/>
              <a:ext cx="4406659" cy="14020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r" defTabSz="1828800">
                <a:lnSpc>
                  <a:spcPct val="90000"/>
                </a:lnSpc>
                <a:defRPr b="1" sz="8000">
                  <a:solidFill>
                    <a:srgbClr val="5C8EC7"/>
                  </a:solidFill>
                  <a:latin typeface="Helvetica"/>
                  <a:ea typeface="Helvetica"/>
                  <a:cs typeface="Helvetica"/>
                  <a:sym typeface="Helvetica"/>
                </a:defRPr>
              </a:lvl1pPr>
            </a:lstStyle>
            <a:p>
              <a:pPr/>
              <a:r>
                <a:t>axioms</a:t>
              </a:r>
            </a:p>
          </p:txBody>
        </p:sp>
      </p:gr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jpeg"/></Relationships>

</file>

<file path=ppt/theme/_rels/theme2.xml.rels><?xml version="1.0" encoding="UTF-8"?>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6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